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2" r:id="rId3"/>
    <p:sldId id="258" r:id="rId4"/>
    <p:sldId id="259" r:id="rId5"/>
    <p:sldId id="260" r:id="rId6"/>
    <p:sldId id="279" r:id="rId7"/>
    <p:sldId id="261" r:id="rId8"/>
    <p:sldId id="263" r:id="rId9"/>
    <p:sldId id="262" r:id="rId10"/>
    <p:sldId id="266" r:id="rId11"/>
    <p:sldId id="265" r:id="rId12"/>
    <p:sldId id="267" r:id="rId13"/>
    <p:sldId id="269" r:id="rId14"/>
    <p:sldId id="270" r:id="rId15"/>
    <p:sldId id="271" r:id="rId16"/>
    <p:sldId id="281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14" autoAdjust="0"/>
    <p:restoredTop sz="63602" autoAdjust="0"/>
  </p:normalViewPr>
  <p:slideViewPr>
    <p:cSldViewPr snapToGrid="0">
      <p:cViewPr varScale="1">
        <p:scale>
          <a:sx n="33" d="100"/>
          <a:sy n="33" d="100"/>
        </p:scale>
        <p:origin x="538" y="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83CFA-6A92-42E6-8682-614570130CB5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2C13B1-64A5-430F-AF63-CEDC5A319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4748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155">
              <a:defRPr/>
            </a:pPr>
            <a:r>
              <a:rPr lang="en-US" dirty="0"/>
              <a:t>Requirements for life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 a solar system with a single massive Sun than can serve as a long-lived, stable source of energy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a terrestrial planet (non-gaseous)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the planet must be the right distance from the sun in order to preserve liquid water at the surface – if it’s too close, the water is burnt off in a runaway greenhouse effect, if it’s too far, the water is permanently frozen in a runaway </a:t>
            </a:r>
            <a:r>
              <a:rPr lang="en-US" dirty="0" err="1"/>
              <a:t>glaciation</a:t>
            </a:r>
            <a:endParaRPr lang="en-US" dirty="0"/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the solar system must be placed at the right place in the galaxy – not too near dangerous radiation, or to be absorb by their gravity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a moon of sufficient mass to stabilize the tilt of the planet’s rotation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A near circular orbit to maintain water in its surface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an oxygen-rich atmosphere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a sweeper planet to deflect comets, etc.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planetary neighbors must have non-eccentric orbits to avoid </a:t>
            </a:r>
            <a:r>
              <a:rPr lang="en-US" dirty="0" err="1"/>
              <a:t>collitions</a:t>
            </a:r>
            <a:endParaRPr lang="en-US" dirty="0"/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/>
              <a:t>Carbon for encoding biological information to allow it to replicate itself. The only element in the periodic table that allows you to encode information is carbon. </a:t>
            </a:r>
          </a:p>
          <a:p>
            <a:pPr indent="-457155">
              <a:buFont typeface="Wingdings" pitchFamily="2" charset="2"/>
              <a:buChar char="ü"/>
              <a:defRPr/>
            </a:pPr>
            <a:r>
              <a:rPr lang="en-US" dirty="0" err="1"/>
              <a:t>Oxigen</a:t>
            </a:r>
            <a:r>
              <a:rPr lang="en-US" dirty="0"/>
              <a:t> to fuel metabolisms and independence of </a:t>
            </a:r>
            <a:r>
              <a:rPr lang="en-US" dirty="0" err="1"/>
              <a:t>organinms</a:t>
            </a:r>
            <a:endParaRPr lang="en-US" dirty="0"/>
          </a:p>
          <a:p>
            <a:pPr indent="-457155">
              <a:defRPr/>
            </a:pPr>
            <a:endParaRPr lang="en-US" dirty="0"/>
          </a:p>
          <a:p>
            <a:pPr indent="-457155">
              <a:defRPr/>
            </a:pPr>
            <a:r>
              <a:rPr lang="en-US" dirty="0"/>
              <a:t>http://winteryknight.wordpress.com/2009/04/02/what-conditions-are-needed-to-create-a-habitable-planet/</a:t>
            </a:r>
          </a:p>
          <a:p>
            <a:pPr indent="-457155">
              <a:defRPr/>
            </a:pPr>
            <a:r>
              <a:rPr lang="en-US" dirty="0"/>
              <a:t>http://www.arn.org/docs/gonzalez/gg_arewealone.htm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685817" indent="-263776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055103" indent="-211021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477145" indent="-211021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1899186" indent="-211021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321227" indent="-21102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743269" indent="-21102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165310" indent="-21102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587351" indent="-21102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8DECC22-2AAF-4D04-9F39-64477EC4853E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The absolute </a:t>
            </a:r>
            <a:r>
              <a:rPr lang="en-US" dirty="0" err="1"/>
              <a:t>amoun</a:t>
            </a:r>
            <a:r>
              <a:rPr lang="en-US" dirty="0"/>
              <a:t> of</a:t>
            </a:r>
            <a:r>
              <a:rPr lang="en-US" baseline="0" dirty="0"/>
              <a:t> life cannot </a:t>
            </a:r>
            <a:r>
              <a:rPr lang="en-US" baseline="0" dirty="0" err="1"/>
              <a:t>exceedd</a:t>
            </a:r>
            <a:r>
              <a:rPr lang="en-US" baseline="0" dirty="0"/>
              <a:t> that which can be supported by the harnessing of all energy arriving from the sun (Gaston &amp; </a:t>
            </a:r>
            <a:r>
              <a:rPr lang="en-US" baseline="0" dirty="0" err="1"/>
              <a:t>Blackburn2002</a:t>
            </a:r>
            <a:r>
              <a:rPr lang="en-US" baseline="0" dirty="0"/>
              <a:t>). In this frame work two elements abut species become of prime interest: body size and abundance. </a:t>
            </a:r>
            <a:r>
              <a:rPr lang="en-US" baseline="0" dirty="0" err="1"/>
              <a:t>Offcourse</a:t>
            </a:r>
            <a:r>
              <a:rPr lang="en-US" baseline="0" dirty="0"/>
              <a:t> the amount of energy varies depending o body size so that larger animals often use more resources to fuel their </a:t>
            </a:r>
            <a:r>
              <a:rPr lang="en-US" baseline="0" dirty="0" err="1"/>
              <a:t>metablism</a:t>
            </a:r>
            <a:r>
              <a:rPr lang="en-US" baseline="0" dirty="0"/>
              <a:t>. In turn, the abundance of individuals is </a:t>
            </a:r>
            <a:r>
              <a:rPr lang="en-US" baseline="0" dirty="0" err="1"/>
              <a:t>crtiical</a:t>
            </a:r>
            <a:r>
              <a:rPr lang="en-US" baseline="0" dirty="0"/>
              <a:t> is this energetic equation. In a world of finite resources it follows that there should be strong relationship between body size, </a:t>
            </a:r>
            <a:r>
              <a:rPr lang="en-US" baseline="0" dirty="0" err="1"/>
              <a:t>abudnace</a:t>
            </a:r>
            <a:r>
              <a:rPr lang="en-US" baseline="0" dirty="0"/>
              <a:t> and species richness.</a:t>
            </a: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absolute terms, large species</a:t>
            </a:r>
            <a:r>
              <a:rPr lang="en-US" baseline="0" dirty="0"/>
              <a:t> need more resources than small species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13B1-64A5-430F-AF63-CEDC5A319B61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339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not that new resources are made up. It is just that species</a:t>
            </a:r>
            <a:r>
              <a:rPr lang="en-US" baseline="0" dirty="0"/>
              <a:t> become better at exploiting a part of the spectrum. Yet that means that they have to compromise either their size or abundance.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13B1-64A5-430F-AF63-CEDC5A319B61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4659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island with only one </a:t>
            </a:r>
            <a:r>
              <a:rPr lang="en-US" dirty="0" err="1"/>
              <a:t>speccies</a:t>
            </a:r>
            <a:r>
              <a:rPr lang="en-US" dirty="0"/>
              <a:t> resident will </a:t>
            </a:r>
            <a:r>
              <a:rPr lang="en-US" dirty="0" err="1"/>
              <a:t>evlove</a:t>
            </a:r>
            <a:r>
              <a:rPr lang="en-US" dirty="0"/>
              <a:t> towards</a:t>
            </a:r>
            <a:r>
              <a:rPr lang="en-US" baseline="0" dirty="0"/>
              <a:t> an optimum body size for the island (plots 1 and 2). If the island in then colonized by a larger species, this will evolve towards the optimum size, while competing with the other species who has loss </a:t>
            </a:r>
            <a:r>
              <a:rPr lang="en-US" baseline="0" dirty="0" err="1"/>
              <a:t>competititve</a:t>
            </a:r>
            <a:r>
              <a:rPr lang="en-US" baseline="0" dirty="0"/>
              <a:t> </a:t>
            </a:r>
            <a:r>
              <a:rPr lang="en-US" baseline="0" dirty="0" err="1"/>
              <a:t>avility</a:t>
            </a:r>
            <a:r>
              <a:rPr lang="en-US" baseline="0" dirty="0"/>
              <a:t>, the original resident </a:t>
            </a:r>
            <a:r>
              <a:rPr lang="en-US" baseline="0" dirty="0" err="1"/>
              <a:t>speccies</a:t>
            </a:r>
            <a:r>
              <a:rPr lang="en-US" baseline="0" dirty="0"/>
              <a:t> will shrink in size and abundance. Ultimate the recent colonizer will </a:t>
            </a:r>
            <a:r>
              <a:rPr lang="en-US" baseline="0" dirty="0" err="1"/>
              <a:t>achive</a:t>
            </a:r>
            <a:r>
              <a:rPr lang="en-US" baseline="0" dirty="0"/>
              <a:t> the optimum size while the original colonizer could go extinct. (Page 447 </a:t>
            </a:r>
            <a:r>
              <a:rPr lang="en-US" baseline="0" dirty="0" err="1"/>
              <a:t>Brwon</a:t>
            </a:r>
            <a:r>
              <a:rPr lang="en-US" baseline="0" dirty="0"/>
              <a:t> and </a:t>
            </a:r>
            <a:r>
              <a:rPr lang="en-US" baseline="0" dirty="0" err="1"/>
              <a:t>lomolino</a:t>
            </a:r>
            <a:r>
              <a:rPr lang="en-US" baseline="0" dirty="0"/>
              <a:t> book).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13B1-64A5-430F-AF63-CEDC5A319B61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513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13B1-64A5-430F-AF63-CEDC5A319B61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5303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600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497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9575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226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0132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4804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085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4779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0023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27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5072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86217-9574-4698-B4F2-DE27FC5062CA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C2DA4-FF9A-4C1A-B535-CD154B53C1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142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5d465d5bbc86a965bf668f9e1336c7d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5071" y="1297859"/>
            <a:ext cx="2820202" cy="121278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en-US" sz="6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 : Processes</a:t>
            </a:r>
            <a:endParaRPr lang="en-CA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3075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1873250" y="2000250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CA"/>
          </a:p>
        </p:txBody>
      </p:sp>
      <p:pic>
        <p:nvPicPr>
          <p:cNvPr id="39942" name="Picture 6" descr="Brown Clustered Tube Sponge with a Bicolor Damselfish in the background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362200"/>
            <a:ext cx="4572000" cy="395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43" name="Text Box 7"/>
          <p:cNvSpPr txBox="1">
            <a:spLocks noChangeArrowheads="1"/>
          </p:cNvSpPr>
          <p:nvPr/>
        </p:nvSpPr>
        <p:spPr bwMode="auto">
          <a:xfrm>
            <a:off x="1524000" y="1327666"/>
            <a:ext cx="914400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BY INTERFERENCE</a:t>
            </a:r>
            <a:r>
              <a:rPr lang="en-US" dirty="0"/>
              <a:t>: o</a:t>
            </a:r>
            <a:r>
              <a:rPr lang="en-US" i="1" dirty="0"/>
              <a:t>ne species prevent other species of accessing a limiting resource. </a:t>
            </a:r>
            <a:endParaRPr lang="en-CA" i="1" dirty="0"/>
          </a:p>
        </p:txBody>
      </p:sp>
      <p:sp>
        <p:nvSpPr>
          <p:cNvPr id="39944" name="Text Box 8"/>
          <p:cNvSpPr txBox="1">
            <a:spLocks noChangeArrowheads="1"/>
          </p:cNvSpPr>
          <p:nvPr/>
        </p:nvSpPr>
        <p:spPr bwMode="auto">
          <a:xfrm>
            <a:off x="1524000" y="290948"/>
            <a:ext cx="9144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FF3300"/>
                </a:solidFill>
              </a:rPr>
              <a:t>Types of competition: </a:t>
            </a:r>
            <a:r>
              <a:rPr lang="en-US" b="1" dirty="0"/>
              <a:t>by interference &amp; by exploitation</a:t>
            </a:r>
            <a:endParaRPr lang="en-CA" b="1" dirty="0">
              <a:solidFill>
                <a:srgbClr val="FF3300"/>
              </a:solidFill>
            </a:endParaRPr>
          </a:p>
        </p:txBody>
      </p:sp>
      <p:sp>
        <p:nvSpPr>
          <p:cNvPr id="39945" name="Text Box 9"/>
          <p:cNvSpPr txBox="1">
            <a:spLocks noChangeArrowheads="1"/>
          </p:cNvSpPr>
          <p:nvPr/>
        </p:nvSpPr>
        <p:spPr bwMode="auto">
          <a:xfrm>
            <a:off x="1905000" y="3581400"/>
            <a:ext cx="3378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i="1"/>
              <a:t>Example: Territorial damselfishes </a:t>
            </a:r>
          </a:p>
          <a:p>
            <a:r>
              <a:rPr lang="en-US" i="1"/>
              <a:t>competing for benthic algae</a:t>
            </a:r>
            <a:endParaRPr lang="en-CA" i="1"/>
          </a:p>
        </p:txBody>
      </p:sp>
      <p:sp>
        <p:nvSpPr>
          <p:cNvPr id="7" name="TextBox 6"/>
          <p:cNvSpPr txBox="1"/>
          <p:nvPr/>
        </p:nvSpPr>
        <p:spPr>
          <a:xfrm>
            <a:off x="2211298" y="4860739"/>
            <a:ext cx="27656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will body size change over time under this type of competition among species?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7397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3" grpId="0"/>
      <p:bldP spid="39945" grpId="0" autoUpdateAnimBg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2"/>
          <p:cNvSpPr txBox="1">
            <a:spLocks noChangeArrowheads="1"/>
          </p:cNvSpPr>
          <p:nvPr/>
        </p:nvSpPr>
        <p:spPr bwMode="auto">
          <a:xfrm>
            <a:off x="4572000" y="228600"/>
            <a:ext cx="2622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3300"/>
                </a:solidFill>
              </a:rPr>
              <a:t>Competition</a:t>
            </a:r>
            <a:endParaRPr lang="en-CA" sz="3600" b="1" dirty="0">
              <a:solidFill>
                <a:srgbClr val="FF3300"/>
              </a:solidFill>
            </a:endParaRPr>
          </a:p>
        </p:txBody>
      </p:sp>
      <p:sp>
        <p:nvSpPr>
          <p:cNvPr id="38927" name="Line 15"/>
          <p:cNvSpPr>
            <a:spLocks noChangeShapeType="1"/>
          </p:cNvSpPr>
          <p:nvPr/>
        </p:nvSpPr>
        <p:spPr bwMode="auto">
          <a:xfrm flipV="1">
            <a:off x="3048000" y="3962400"/>
            <a:ext cx="0" cy="167640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CA"/>
          </a:p>
        </p:txBody>
      </p:sp>
      <p:sp>
        <p:nvSpPr>
          <p:cNvPr id="38948" name="Text Box 36"/>
          <p:cNvSpPr txBox="1">
            <a:spLocks noChangeArrowheads="1"/>
          </p:cNvSpPr>
          <p:nvPr/>
        </p:nvSpPr>
        <p:spPr bwMode="auto">
          <a:xfrm>
            <a:off x="2029620" y="1072116"/>
            <a:ext cx="810241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 dirty="0"/>
              <a:t>BY EXPLOITATION:</a:t>
            </a:r>
            <a:r>
              <a:rPr lang="en-US" dirty="0"/>
              <a:t>  </a:t>
            </a:r>
            <a:r>
              <a:rPr lang="en-US" i="1" dirty="0"/>
              <a:t>two o more species have free access to a limiting resource </a:t>
            </a:r>
          </a:p>
          <a:p>
            <a:r>
              <a:rPr lang="en-US" i="1" dirty="0"/>
              <a:t>		 and variation among species in competitive abilities will </a:t>
            </a:r>
          </a:p>
          <a:p>
            <a:r>
              <a:rPr lang="en-US" i="1" dirty="0"/>
              <a:t>		determine variations in species performance: </a:t>
            </a:r>
            <a:r>
              <a:rPr lang="en-US" i="1" dirty="0" err="1"/>
              <a:t>eg</a:t>
            </a:r>
            <a:r>
              <a:rPr lang="en-US" i="1" dirty="0"/>
              <a:t>. growth, </a:t>
            </a:r>
          </a:p>
          <a:p>
            <a:r>
              <a:rPr lang="en-US" i="1" dirty="0"/>
              <a:t>		reproduction.</a:t>
            </a:r>
          </a:p>
          <a:p>
            <a:r>
              <a:rPr lang="en-US" i="1" dirty="0"/>
              <a:t>		Such sort of competition is common among species that compete</a:t>
            </a:r>
          </a:p>
          <a:p>
            <a:r>
              <a:rPr lang="en-US" i="1" dirty="0"/>
              <a:t>		 for resources that are not defensible spatially.</a:t>
            </a:r>
            <a:endParaRPr lang="en-CA" i="1" dirty="0"/>
          </a:p>
        </p:txBody>
      </p:sp>
      <p:sp>
        <p:nvSpPr>
          <p:cNvPr id="38954" name="Text Box 42"/>
          <p:cNvSpPr txBox="1">
            <a:spLocks noChangeArrowheads="1"/>
          </p:cNvSpPr>
          <p:nvPr/>
        </p:nvSpPr>
        <p:spPr bwMode="auto">
          <a:xfrm>
            <a:off x="2029619" y="2941675"/>
            <a:ext cx="6572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Example: Damselfishes of the genus </a:t>
            </a:r>
            <a:r>
              <a:rPr lang="en-US" i="1"/>
              <a:t>Chromis </a:t>
            </a:r>
            <a:r>
              <a:rPr lang="en-US"/>
              <a:t>competing for plankton</a:t>
            </a:r>
            <a:endParaRPr lang="en-CA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981" y="3658486"/>
            <a:ext cx="5534025" cy="266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79473" y="3669638"/>
            <a:ext cx="27656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will body size change over time under this type of competition among species?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112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48" grpId="0" autoUpdateAnimBg="0"/>
      <p:bldP spid="38954" grpId="0" autoUpdateAnimBg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0" y="104518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ecological forces</a:t>
            </a:r>
            <a:endParaRPr lang="en-CA" sz="2800" b="1" dirty="0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24000" y="710127"/>
            <a:ext cx="9144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Competition and the Taxon Cycle (E. O. Wilson 1961)</a:t>
            </a:r>
            <a:endParaRPr lang="en-CA" sz="2000" b="1" dirty="0">
              <a:solidFill>
                <a:schemeClr val="bg1"/>
              </a:solidFill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2782426" y="1307477"/>
            <a:ext cx="5929184" cy="3083770"/>
          </a:xfrm>
          <a:custGeom>
            <a:avLst/>
            <a:gdLst>
              <a:gd name="connsiteX0" fmla="*/ 5039833 w 5039833"/>
              <a:gd name="connsiteY0" fmla="*/ 32226 h 3019975"/>
              <a:gd name="connsiteX1" fmla="*/ 1998921 w 5039833"/>
              <a:gd name="connsiteY1" fmla="*/ 425631 h 3019975"/>
              <a:gd name="connsiteX2" fmla="*/ 0 w 5039833"/>
              <a:gd name="connsiteY2" fmla="*/ 3019975 h 301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39833" h="3019975">
                <a:moveTo>
                  <a:pt x="5039833" y="32226"/>
                </a:moveTo>
                <a:cubicBezTo>
                  <a:pt x="3939363" y="-20051"/>
                  <a:pt x="2838893" y="-72327"/>
                  <a:pt x="1998921" y="425631"/>
                </a:cubicBezTo>
                <a:cubicBezTo>
                  <a:pt x="1158949" y="923589"/>
                  <a:pt x="579474" y="1971782"/>
                  <a:pt x="0" y="3019975"/>
                </a:cubicBezTo>
              </a:path>
            </a:pathLst>
          </a:custGeom>
          <a:noFill/>
          <a:ln w="381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0" name="Group 9"/>
          <p:cNvGrpSpPr/>
          <p:nvPr/>
        </p:nvGrpSpPr>
        <p:grpSpPr>
          <a:xfrm>
            <a:off x="1647485" y="4649239"/>
            <a:ext cx="1476037" cy="1433692"/>
            <a:chOff x="608045" y="626217"/>
            <a:chExt cx="1476037" cy="1433692"/>
          </a:xfrm>
        </p:grpSpPr>
        <p:sp>
          <p:nvSpPr>
            <p:cNvPr id="11" name="Rectangle 10"/>
            <p:cNvSpPr/>
            <p:nvPr/>
          </p:nvSpPr>
          <p:spPr>
            <a:xfrm>
              <a:off x="1742986" y="1281221"/>
              <a:ext cx="255182" cy="27644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2" name="Straight Connector 11"/>
            <p:cNvCxnSpPr/>
            <p:nvPr/>
          </p:nvCxnSpPr>
          <p:spPr>
            <a:xfrm flipH="1">
              <a:off x="1233377" y="935665"/>
              <a:ext cx="0" cy="637954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1233377" y="1573619"/>
              <a:ext cx="637200" cy="0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551977" y="1467293"/>
              <a:ext cx="0" cy="2232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08045" y="626217"/>
              <a:ext cx="1250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Abundance</a:t>
              </a:r>
              <a:endParaRPr lang="en-CA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29370" y="1690577"/>
              <a:ext cx="1054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Body size</a:t>
              </a:r>
              <a:endParaRPr lang="en-CA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Freeform 31"/>
          <p:cNvSpPr/>
          <p:nvPr/>
        </p:nvSpPr>
        <p:spPr>
          <a:xfrm>
            <a:off x="4860588" y="2456121"/>
            <a:ext cx="4425179" cy="1935126"/>
          </a:xfrm>
          <a:custGeom>
            <a:avLst/>
            <a:gdLst>
              <a:gd name="connsiteX0" fmla="*/ 5039833 w 5039833"/>
              <a:gd name="connsiteY0" fmla="*/ 32226 h 3019975"/>
              <a:gd name="connsiteX1" fmla="*/ 1998921 w 5039833"/>
              <a:gd name="connsiteY1" fmla="*/ 425631 h 3019975"/>
              <a:gd name="connsiteX2" fmla="*/ 0 w 5039833"/>
              <a:gd name="connsiteY2" fmla="*/ 3019975 h 301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39833" h="3019975">
                <a:moveTo>
                  <a:pt x="5039833" y="32226"/>
                </a:moveTo>
                <a:cubicBezTo>
                  <a:pt x="3939363" y="-20051"/>
                  <a:pt x="2838893" y="-72327"/>
                  <a:pt x="1998921" y="425631"/>
                </a:cubicBezTo>
                <a:cubicBezTo>
                  <a:pt x="1158949" y="923589"/>
                  <a:pt x="579474" y="1971782"/>
                  <a:pt x="0" y="3019975"/>
                </a:cubicBezTo>
              </a:path>
            </a:pathLst>
          </a:custGeom>
          <a:noFill/>
          <a:ln w="3810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" name="Group 4"/>
          <p:cNvGrpSpPr/>
          <p:nvPr/>
        </p:nvGrpSpPr>
        <p:grpSpPr>
          <a:xfrm>
            <a:off x="3110149" y="4942737"/>
            <a:ext cx="1039903" cy="754912"/>
            <a:chOff x="1586148" y="4942737"/>
            <a:chExt cx="1039903" cy="754912"/>
          </a:xfrm>
        </p:grpSpPr>
        <p:grpSp>
          <p:nvGrpSpPr>
            <p:cNvPr id="18" name="Group 17"/>
            <p:cNvGrpSpPr/>
            <p:nvPr/>
          </p:nvGrpSpPr>
          <p:grpSpPr>
            <a:xfrm>
              <a:off x="1988851" y="4942737"/>
              <a:ext cx="637200" cy="754912"/>
              <a:chOff x="1233377" y="935665"/>
              <a:chExt cx="637200" cy="75491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424386" y="1020725"/>
                <a:ext cx="255182" cy="552893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 flipH="1">
                <a:off x="1233377" y="935665"/>
                <a:ext cx="0" cy="637954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 flipH="1">
                <a:off x="1233377" y="1573619"/>
                <a:ext cx="637200" cy="0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551977" y="1467293"/>
                <a:ext cx="0" cy="223284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Freeform 46"/>
            <p:cNvSpPr/>
            <p:nvPr/>
          </p:nvSpPr>
          <p:spPr>
            <a:xfrm>
              <a:off x="1586148" y="5309746"/>
              <a:ext cx="402703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50052" y="4942737"/>
            <a:ext cx="1348597" cy="754912"/>
            <a:chOff x="2626051" y="4942737"/>
            <a:chExt cx="1348597" cy="754912"/>
          </a:xfrm>
        </p:grpSpPr>
        <p:grpSp>
          <p:nvGrpSpPr>
            <p:cNvPr id="25" name="Group 24"/>
            <p:cNvGrpSpPr/>
            <p:nvPr/>
          </p:nvGrpSpPr>
          <p:grpSpPr>
            <a:xfrm>
              <a:off x="3177487" y="4942737"/>
              <a:ext cx="797161" cy="754912"/>
              <a:chOff x="3969489" y="1407042"/>
              <a:chExt cx="797161" cy="754912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3969489" y="1407042"/>
                <a:ext cx="637200" cy="754912"/>
                <a:chOff x="1233377" y="935665"/>
                <a:chExt cx="637200" cy="754912"/>
              </a:xfrm>
            </p:grpSpPr>
            <p:sp>
              <p:nvSpPr>
                <p:cNvPr id="28" name="Rectangle 27"/>
                <p:cNvSpPr/>
                <p:nvPr/>
              </p:nvSpPr>
              <p:spPr>
                <a:xfrm>
                  <a:off x="1424386" y="1020725"/>
                  <a:ext cx="255182" cy="552893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1233377" y="935665"/>
                  <a:ext cx="0" cy="637954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flipH="1">
                  <a:off x="1233377" y="1573619"/>
                  <a:ext cx="637200" cy="0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1551977" y="1467293"/>
                  <a:ext cx="0" cy="223284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Rectangle 26"/>
              <p:cNvSpPr/>
              <p:nvPr/>
            </p:nvSpPr>
            <p:spPr>
              <a:xfrm>
                <a:off x="4511468" y="1737019"/>
                <a:ext cx="255182" cy="276447"/>
              </a:xfrm>
              <a:prstGeom prst="rect">
                <a:avLst/>
              </a:prstGeom>
              <a:noFill/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48" name="Freeform 47"/>
            <p:cNvSpPr/>
            <p:nvPr/>
          </p:nvSpPr>
          <p:spPr>
            <a:xfrm>
              <a:off x="2626051" y="5309746"/>
              <a:ext cx="402703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545667" y="4948053"/>
            <a:ext cx="1075743" cy="754912"/>
            <a:chOff x="4021666" y="4948053"/>
            <a:chExt cx="1075743" cy="754912"/>
          </a:xfrm>
        </p:grpSpPr>
        <p:grpSp>
          <p:nvGrpSpPr>
            <p:cNvPr id="40" name="Group 39"/>
            <p:cNvGrpSpPr/>
            <p:nvPr/>
          </p:nvGrpSpPr>
          <p:grpSpPr>
            <a:xfrm>
              <a:off x="4460209" y="4948053"/>
              <a:ext cx="637200" cy="754912"/>
              <a:chOff x="3969489" y="1407042"/>
              <a:chExt cx="637200" cy="754912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3969489" y="1407042"/>
                <a:ext cx="637200" cy="754912"/>
                <a:chOff x="1233377" y="935665"/>
                <a:chExt cx="637200" cy="754912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1296789" y="1260326"/>
                  <a:ext cx="255187" cy="31329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cxnSp>
              <p:nvCxnSpPr>
                <p:cNvPr id="44" name="Straight Connector 43"/>
                <p:cNvCxnSpPr/>
                <p:nvPr/>
              </p:nvCxnSpPr>
              <p:spPr>
                <a:xfrm flipH="1">
                  <a:off x="1233377" y="935665"/>
                  <a:ext cx="0" cy="637954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flipH="1">
                  <a:off x="1233377" y="1573619"/>
                  <a:ext cx="637200" cy="0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>
                  <a:off x="1551977" y="1467293"/>
                  <a:ext cx="0" cy="223284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2" name="Rectangle 41"/>
              <p:cNvSpPr/>
              <p:nvPr/>
            </p:nvSpPr>
            <p:spPr>
              <a:xfrm>
                <a:off x="4224377" y="1737019"/>
                <a:ext cx="255182" cy="276447"/>
              </a:xfrm>
              <a:prstGeom prst="rect">
                <a:avLst/>
              </a:prstGeom>
              <a:noFill/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49" name="Freeform 48"/>
            <p:cNvSpPr/>
            <p:nvPr/>
          </p:nvSpPr>
          <p:spPr>
            <a:xfrm>
              <a:off x="4021666" y="5290622"/>
              <a:ext cx="402703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621410" y="4964003"/>
            <a:ext cx="1100461" cy="754912"/>
            <a:chOff x="5097409" y="4964003"/>
            <a:chExt cx="1100461" cy="754912"/>
          </a:xfrm>
        </p:grpSpPr>
        <p:grpSp>
          <p:nvGrpSpPr>
            <p:cNvPr id="33" name="Group 32"/>
            <p:cNvGrpSpPr/>
            <p:nvPr/>
          </p:nvGrpSpPr>
          <p:grpSpPr>
            <a:xfrm>
              <a:off x="5560670" y="4964003"/>
              <a:ext cx="637200" cy="754912"/>
              <a:chOff x="3969489" y="1407042"/>
              <a:chExt cx="637200" cy="754912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3969489" y="1407042"/>
                <a:ext cx="637200" cy="754912"/>
                <a:chOff x="1233377" y="935665"/>
                <a:chExt cx="637200" cy="754912"/>
              </a:xfrm>
            </p:grpSpPr>
            <p:sp>
              <p:nvSpPr>
                <p:cNvPr id="36" name="Rectangle 35"/>
                <p:cNvSpPr/>
                <p:nvPr/>
              </p:nvSpPr>
              <p:spPr>
                <a:xfrm>
                  <a:off x="1296789" y="1281221"/>
                  <a:ext cx="255187" cy="292397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>
                <a:xfrm flipH="1">
                  <a:off x="1233377" y="935665"/>
                  <a:ext cx="0" cy="637954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H="1">
                  <a:off x="1233377" y="1573619"/>
                  <a:ext cx="637200" cy="0"/>
                </a:xfrm>
                <a:prstGeom prst="line">
                  <a:avLst/>
                </a:prstGeom>
                <a:ln w="5715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1551977" y="1467293"/>
                  <a:ext cx="0" cy="223284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Rectangle 34"/>
              <p:cNvSpPr/>
              <p:nvPr/>
            </p:nvSpPr>
            <p:spPr>
              <a:xfrm>
                <a:off x="4160579" y="1492103"/>
                <a:ext cx="255182" cy="521364"/>
              </a:xfrm>
              <a:prstGeom prst="rect">
                <a:avLst/>
              </a:prstGeom>
              <a:noFill/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50" name="Freeform 49"/>
            <p:cNvSpPr/>
            <p:nvPr/>
          </p:nvSpPr>
          <p:spPr>
            <a:xfrm>
              <a:off x="5097409" y="5317390"/>
              <a:ext cx="402703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60172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104518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climate</a:t>
            </a:r>
            <a:endParaRPr lang="en-CA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25650" y="3285461"/>
            <a:ext cx="4856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Energy required to maintain metabolisms increase with increasing temperature</a:t>
            </a:r>
            <a:endParaRPr lang="en-CA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650" y="719691"/>
            <a:ext cx="4856212" cy="2310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054549" y="3008462"/>
            <a:ext cx="2390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Clarke &amp; </a:t>
            </a:r>
            <a:r>
              <a:rPr lang="en-US" sz="1200" dirty="0" err="1"/>
              <a:t>Jonhston</a:t>
            </a:r>
            <a:r>
              <a:rPr lang="en-US" sz="1200" dirty="0"/>
              <a:t>, J. </a:t>
            </a:r>
            <a:r>
              <a:rPr lang="en-US" sz="1200" dirty="0" err="1"/>
              <a:t>Ani.Ecol</a:t>
            </a:r>
            <a:r>
              <a:rPr lang="en-US" sz="1200" dirty="0"/>
              <a:t>. 1999</a:t>
            </a:r>
            <a:endParaRPr lang="en-CA" sz="1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3464661" y="3810397"/>
            <a:ext cx="6916263" cy="3035828"/>
            <a:chOff x="1940660" y="3810397"/>
            <a:chExt cx="6916263" cy="3035828"/>
          </a:xfrm>
        </p:grpSpPr>
        <p:grpSp>
          <p:nvGrpSpPr>
            <p:cNvPr id="14" name="Group 13"/>
            <p:cNvGrpSpPr/>
            <p:nvPr/>
          </p:nvGrpSpPr>
          <p:grpSpPr>
            <a:xfrm>
              <a:off x="1940660" y="3810397"/>
              <a:ext cx="6916263" cy="3035828"/>
              <a:chOff x="1940660" y="3810397"/>
              <a:chExt cx="6916263" cy="3035828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5546721" y="6569226"/>
                <a:ext cx="33102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Sheridan &amp; Bickford, Nature Climate Change 2011</a:t>
                </a:r>
                <a:endParaRPr lang="en-CA" sz="1200" dirty="0"/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1940660" y="3810397"/>
                <a:ext cx="6873731" cy="2808616"/>
                <a:chOff x="1940660" y="3810397"/>
                <a:chExt cx="6873731" cy="2808616"/>
              </a:xfrm>
            </p:grpSpPr>
            <p:grpSp>
              <p:nvGrpSpPr>
                <p:cNvPr id="4" name="Group 3"/>
                <p:cNvGrpSpPr/>
                <p:nvPr/>
              </p:nvGrpSpPr>
              <p:grpSpPr>
                <a:xfrm>
                  <a:off x="1940660" y="3810397"/>
                  <a:ext cx="6873731" cy="2789182"/>
                  <a:chOff x="1940660" y="3810397"/>
                  <a:chExt cx="6873731" cy="2789182"/>
                </a:xfrm>
              </p:grpSpPr>
              <p:sp>
                <p:nvSpPr>
                  <p:cNvPr id="13" name="Freeform 12"/>
                  <p:cNvSpPr/>
                  <p:nvPr/>
                </p:nvSpPr>
                <p:spPr>
                  <a:xfrm rot="15565525">
                    <a:off x="2796203" y="4083960"/>
                    <a:ext cx="2055393" cy="1559723"/>
                  </a:xfrm>
                  <a:custGeom>
                    <a:avLst/>
                    <a:gdLst>
                      <a:gd name="connsiteX0" fmla="*/ 5039833 w 5039833"/>
                      <a:gd name="connsiteY0" fmla="*/ 32226 h 3019975"/>
                      <a:gd name="connsiteX1" fmla="*/ 1998921 w 5039833"/>
                      <a:gd name="connsiteY1" fmla="*/ 425631 h 3019975"/>
                      <a:gd name="connsiteX2" fmla="*/ 0 w 5039833"/>
                      <a:gd name="connsiteY2" fmla="*/ 3019975 h 3019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039833" h="3019975">
                        <a:moveTo>
                          <a:pt x="5039833" y="32226"/>
                        </a:moveTo>
                        <a:cubicBezTo>
                          <a:pt x="3939363" y="-20051"/>
                          <a:pt x="2838893" y="-72327"/>
                          <a:pt x="1998921" y="425631"/>
                        </a:cubicBezTo>
                        <a:cubicBezTo>
                          <a:pt x="1158949" y="923589"/>
                          <a:pt x="579474" y="1971782"/>
                          <a:pt x="0" y="3019975"/>
                        </a:cubicBezTo>
                      </a:path>
                    </a:pathLst>
                  </a:custGeom>
                  <a:noFill/>
                  <a:ln w="76200">
                    <a:solidFill>
                      <a:srgbClr val="FF0000"/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1940660" y="5026508"/>
                    <a:ext cx="2838455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Everything else being equal</a:t>
                    </a:r>
                    <a:endParaRPr lang="en-CA" dirty="0"/>
                  </a:p>
                </p:txBody>
              </p:sp>
              <p:pic>
                <p:nvPicPr>
                  <p:cNvPr id="12292" name="Picture 4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057862" y="3810397"/>
                    <a:ext cx="3756529" cy="278918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sp>
              <p:nvSpPr>
                <p:cNvPr id="15" name="TextBox 14"/>
                <p:cNvSpPr txBox="1"/>
                <p:nvPr/>
              </p:nvSpPr>
              <p:spPr>
                <a:xfrm>
                  <a:off x="5057863" y="6095793"/>
                  <a:ext cx="3756528" cy="5232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Body size should reduce with increasing temperature</a:t>
                  </a:r>
                  <a:endParaRPr lang="en-CA" sz="1400" dirty="0"/>
                </a:p>
              </p:txBody>
            </p:sp>
          </p:grpSp>
          <p:sp>
            <p:nvSpPr>
              <p:cNvPr id="6" name="Rectangle 5"/>
              <p:cNvSpPr/>
              <p:nvPr/>
            </p:nvSpPr>
            <p:spPr>
              <a:xfrm>
                <a:off x="5057862" y="3810397"/>
                <a:ext cx="3756529" cy="52322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CA" sz="1400" dirty="0"/>
                  <a:t>A male frog specimen from Mount </a:t>
                </a:r>
                <a:r>
                  <a:rPr lang="en-CA" sz="1400" dirty="0" err="1"/>
                  <a:t>Kinabalu</a:t>
                </a:r>
                <a:r>
                  <a:rPr lang="en-CA" sz="1400" dirty="0"/>
                  <a:t> in Malaysia</a:t>
                </a:r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5784995" y="4297813"/>
              <a:ext cx="7425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 err="1"/>
                <a:t>1980s</a:t>
              </a:r>
              <a:endParaRPr lang="en-CA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43862" y="4280452"/>
              <a:ext cx="6527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2008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7132845" y="973566"/>
            <a:ext cx="505915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dirty="0"/>
              <a:t>In laboratory experiments, for every 2 degrees the scientists cranked up the temperature, various types of fruit flies decreased anywhere from 3 to 17 percent. For fish, the shrinking was even more pronounced, from 6 to 22 percent</a:t>
            </a:r>
          </a:p>
        </p:txBody>
      </p:sp>
    </p:spTree>
    <p:extLst>
      <p:ext uri="{BB962C8B-B14F-4D97-AF65-F5344CB8AC3E}">
        <p14:creationId xmlns:p14="http://schemas.microsoft.com/office/powerpoint/2010/main" val="117829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0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hunting</a:t>
            </a:r>
            <a:endParaRPr lang="en-CA" sz="2800" b="1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67" b="97276" l="2198" r="98352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198" y="1099090"/>
            <a:ext cx="1798509" cy="1269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67" b="97276" l="2198" r="98352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2084" y="1141491"/>
            <a:ext cx="1515191" cy="1069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912696" y="1491719"/>
            <a:ext cx="10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Wallaroo</a:t>
            </a:r>
            <a:endParaRPr lang="en-CA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13" b="96137" l="498" r="9626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73516" y="2355103"/>
            <a:ext cx="1725191" cy="999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13" b="96137" l="498" r="9626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36772" y="2669743"/>
            <a:ext cx="1289596" cy="747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319866" y="2615402"/>
            <a:ext cx="1680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Tasmanian devil</a:t>
            </a: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37" b="99127" l="1042" r="98958">
                        <a14:foregroundMark x1="69271" y1="85153" x2="69271" y2="85153"/>
                        <a14:backgroundMark x1="23438" y1="24017" x2="23438" y2="20524"/>
                        <a14:backgroundMark x1="14063" y1="17031" x2="14063" y2="17031"/>
                        <a14:backgroundMark x1="15625" y1="33188" x2="15625" y2="33188"/>
                        <a14:backgroundMark x1="14583" y1="42795" x2="14583" y2="42795"/>
                        <a14:backgroundMark x1="8854" y1="50655" x2="8854" y2="50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85713" y="3398568"/>
            <a:ext cx="1277458" cy="1523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37" b="99127" l="1042" r="98958">
                        <a14:foregroundMark x1="69271" y1="85153" x2="69271" y2="85153"/>
                        <a14:backgroundMark x1="23438" y1="24017" x2="23438" y2="20524"/>
                        <a14:backgroundMark x1="14063" y1="17031" x2="14063" y2="17031"/>
                        <a14:backgroundMark x1="15625" y1="33188" x2="15625" y2="33188"/>
                        <a14:backgroundMark x1="14583" y1="42795" x2="14583" y2="42795"/>
                        <a14:backgroundMark x1="8854" y1="50655" x2="8854" y2="50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77136" y="3884576"/>
            <a:ext cx="869975" cy="1037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Rectangle 22"/>
          <p:cNvSpPr/>
          <p:nvPr/>
        </p:nvSpPr>
        <p:spPr>
          <a:xfrm>
            <a:off x="5580234" y="3884575"/>
            <a:ext cx="696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Koala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38120" y="1676385"/>
            <a:ext cx="1873600" cy="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  <a:gd name="connsiteX0" fmla="*/ 0 w 903768"/>
              <a:gd name="connsiteY0" fmla="*/ 0 h 1722475"/>
              <a:gd name="connsiteX1" fmla="*/ 903768 w 903768"/>
              <a:gd name="connsiteY1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3768" h="1722475">
                <a:moveTo>
                  <a:pt x="0" y="0"/>
                </a:moveTo>
                <a:lnTo>
                  <a:pt x="903768" y="1722475"/>
                </a:ln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422809" y="3042454"/>
            <a:ext cx="1873600" cy="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  <a:gd name="connsiteX0" fmla="*/ 0 w 903768"/>
              <a:gd name="connsiteY0" fmla="*/ 0 h 1722475"/>
              <a:gd name="connsiteX1" fmla="*/ 903768 w 903768"/>
              <a:gd name="connsiteY1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3768" h="1722475">
                <a:moveTo>
                  <a:pt x="0" y="0"/>
                </a:moveTo>
                <a:lnTo>
                  <a:pt x="903768" y="1722475"/>
                </a:ln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8" name="Freeform 27"/>
          <p:cNvSpPr/>
          <p:nvPr/>
        </p:nvSpPr>
        <p:spPr>
          <a:xfrm>
            <a:off x="7363172" y="4403388"/>
            <a:ext cx="1873600" cy="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  <a:gd name="connsiteX0" fmla="*/ 0 w 903768"/>
              <a:gd name="connsiteY0" fmla="*/ 0 h 1722475"/>
              <a:gd name="connsiteX1" fmla="*/ 903768 w 903768"/>
              <a:gd name="connsiteY1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3768" h="1722475">
                <a:moveTo>
                  <a:pt x="0" y="0"/>
                </a:moveTo>
                <a:lnTo>
                  <a:pt x="903768" y="1722475"/>
                </a:ln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928567" y="999721"/>
            <a:ext cx="4041596" cy="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  <a:gd name="connsiteX0" fmla="*/ 0 w 903768"/>
              <a:gd name="connsiteY0" fmla="*/ 0 h 1722475"/>
              <a:gd name="connsiteX1" fmla="*/ 903768 w 903768"/>
              <a:gd name="connsiteY1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3768" h="1722475">
                <a:moveTo>
                  <a:pt x="0" y="0"/>
                </a:moveTo>
                <a:lnTo>
                  <a:pt x="903768" y="1722475"/>
                </a:ln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699961" y="598051"/>
            <a:ext cx="13737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40,000 years</a:t>
            </a:r>
          </a:p>
        </p:txBody>
      </p:sp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07686"/>
            <a:ext cx="2752724" cy="2052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1524000" y="5113701"/>
            <a:ext cx="9143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/>
              <a:t>Nothing explains this reduction in body size better than the fact that humans colonized the islands some 40,000 years ago and that humans liked bigger animals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017486" y="5760031"/>
            <a:ext cx="4005728" cy="754810"/>
            <a:chOff x="2493486" y="5760031"/>
            <a:chExt cx="4005728" cy="1386222"/>
          </a:xfrm>
        </p:grpSpPr>
        <p:sp>
          <p:nvSpPr>
            <p:cNvPr id="34" name="Rectangle 33"/>
            <p:cNvSpPr/>
            <p:nvPr/>
          </p:nvSpPr>
          <p:spPr>
            <a:xfrm>
              <a:off x="2493486" y="6467968"/>
              <a:ext cx="4005728" cy="6782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CA" dirty="0"/>
                <a:t>Selection on the fittest</a:t>
              </a:r>
            </a:p>
          </p:txBody>
        </p:sp>
        <p:sp>
          <p:nvSpPr>
            <p:cNvPr id="35" name="Freeform 34"/>
            <p:cNvSpPr/>
            <p:nvPr/>
          </p:nvSpPr>
          <p:spPr>
            <a:xfrm rot="5400000">
              <a:off x="4122229" y="6114000"/>
              <a:ext cx="707937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/>
          <p:cNvSpPr/>
          <p:nvPr/>
        </p:nvSpPr>
        <p:spPr>
          <a:xfrm>
            <a:off x="9023794" y="4783703"/>
            <a:ext cx="15025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200" dirty="0"/>
              <a:t>Flannery Book 1994</a:t>
            </a:r>
          </a:p>
        </p:txBody>
      </p:sp>
    </p:spTree>
    <p:extLst>
      <p:ext uri="{BB962C8B-B14F-4D97-AF65-F5344CB8AC3E}">
        <p14:creationId xmlns:p14="http://schemas.microsoft.com/office/powerpoint/2010/main" val="338299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893687" y="3775786"/>
            <a:ext cx="5298313" cy="3081724"/>
            <a:chOff x="2576512" y="3647966"/>
            <a:chExt cx="5298313" cy="3081724"/>
          </a:xfrm>
        </p:grpSpPr>
        <p:pic>
          <p:nvPicPr>
            <p:cNvPr id="14341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76512" y="3647966"/>
              <a:ext cx="3990975" cy="29432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6007647" y="6452691"/>
              <a:ext cx="18671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Jackson et al, Science 2001</a:t>
              </a:r>
              <a:endParaRPr lang="en-CA" sz="1200" dirty="0"/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0" y="104518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fishing</a:t>
            </a:r>
            <a:endParaRPr lang="en-CA" sz="2800" b="1" dirty="0"/>
          </a:p>
        </p:txBody>
      </p:sp>
      <p:grpSp>
        <p:nvGrpSpPr>
          <p:cNvPr id="4" name="Group 3"/>
          <p:cNvGrpSpPr/>
          <p:nvPr/>
        </p:nvGrpSpPr>
        <p:grpSpPr>
          <a:xfrm>
            <a:off x="325778" y="593579"/>
            <a:ext cx="8215350" cy="2978459"/>
            <a:chOff x="571584" y="790223"/>
            <a:chExt cx="8215350" cy="2978459"/>
          </a:xfrm>
        </p:grpSpPr>
        <p:pic>
          <p:nvPicPr>
            <p:cNvPr id="14338" name="Picture 2"/>
            <p:cNvPicPr preferRelativeResize="0">
              <a:picLocks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84" y="1170188"/>
              <a:ext cx="2520000" cy="216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339" name="Picture 3"/>
            <p:cNvPicPr preferRelativeResize="0"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4855" y="1170188"/>
              <a:ext cx="2520000" cy="216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340" name="Picture 4"/>
            <p:cNvPicPr preferRelativeResize="0"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7647" y="1170188"/>
              <a:ext cx="2520000" cy="216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1505212" y="790223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1957</a:t>
              </a:r>
              <a:endParaRPr lang="en-CA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278483" y="801094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1980</a:t>
              </a:r>
              <a:endParaRPr lang="en-CA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941275" y="801094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2007</a:t>
              </a:r>
              <a:endParaRPr lang="en-CA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007647" y="3491683"/>
              <a:ext cx="27792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MacClanaham</a:t>
              </a:r>
              <a:r>
                <a:rPr lang="en-US" sz="1200" dirty="0"/>
                <a:t> Conservation Biology 2009</a:t>
              </a:r>
              <a:endParaRPr lang="en-CA" sz="120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F15449-6C42-447F-88D8-18D7F5D53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235" y="3677265"/>
            <a:ext cx="2615661" cy="2885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7A09C9-C9FC-440F-980F-3393D1A7DC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98" y="3838360"/>
            <a:ext cx="3190616" cy="254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8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dirty="0"/>
              <a:t>Consequences of overharvesting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007635" y="3977707"/>
            <a:ext cx="3095673" cy="2788468"/>
            <a:chOff x="5604446" y="830152"/>
            <a:chExt cx="3095673" cy="2788468"/>
          </a:xfrm>
        </p:grpSpPr>
        <p:pic>
          <p:nvPicPr>
            <p:cNvPr id="8196" name="Picture 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4446" y="830152"/>
              <a:ext cx="2925325" cy="27884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7000936" y="830152"/>
              <a:ext cx="169918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1200" dirty="0" err="1"/>
                <a:t>Dzialowski</a:t>
              </a:r>
              <a:r>
                <a:rPr lang="en-CA" sz="1200" dirty="0"/>
                <a:t> &amp; </a:t>
              </a:r>
              <a:r>
                <a:rPr lang="en-CA" sz="1200" dirty="0" err="1"/>
                <a:t>Sotherland</a:t>
              </a:r>
              <a:endParaRPr lang="en-CA" sz="1200" dirty="0"/>
            </a:p>
            <a:p>
              <a:r>
                <a:rPr lang="en-CA" sz="1200" dirty="0"/>
                <a:t>J. Exp. Biol. 2006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95501" y="5572687"/>
            <a:ext cx="3394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Overpopulation   =  input &lt; output</a:t>
            </a:r>
            <a:endParaRPr lang="en-CA" dirty="0"/>
          </a:p>
        </p:txBody>
      </p:sp>
      <p:sp>
        <p:nvSpPr>
          <p:cNvPr id="13" name="TextBox 12"/>
          <p:cNvSpPr txBox="1"/>
          <p:nvPr/>
        </p:nvSpPr>
        <p:spPr>
          <a:xfrm>
            <a:off x="2700690" y="4798065"/>
            <a:ext cx="355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smaller survival = smaller larval size </a:t>
            </a:r>
            <a:endParaRPr lang="en-CA" dirty="0"/>
          </a:p>
        </p:txBody>
      </p:sp>
      <p:sp>
        <p:nvSpPr>
          <p:cNvPr id="18" name="Freeform 17"/>
          <p:cNvSpPr/>
          <p:nvPr/>
        </p:nvSpPr>
        <p:spPr>
          <a:xfrm rot="1858947">
            <a:off x="5812300" y="4420069"/>
            <a:ext cx="1260714" cy="750004"/>
          </a:xfrm>
          <a:custGeom>
            <a:avLst/>
            <a:gdLst>
              <a:gd name="connsiteX0" fmla="*/ 471638 w 471638"/>
              <a:gd name="connsiteY0" fmla="*/ 0 h 385011"/>
              <a:gd name="connsiteX1" fmla="*/ 269507 w 471638"/>
              <a:gd name="connsiteY1" fmla="*/ 67377 h 385011"/>
              <a:gd name="connsiteX2" fmla="*/ 105878 w 471638"/>
              <a:gd name="connsiteY2" fmla="*/ 202131 h 385011"/>
              <a:gd name="connsiteX3" fmla="*/ 0 w 471638"/>
              <a:gd name="connsiteY3" fmla="*/ 385011 h 38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638" h="385011">
                <a:moveTo>
                  <a:pt x="471638" y="0"/>
                </a:moveTo>
                <a:cubicBezTo>
                  <a:pt x="401052" y="16844"/>
                  <a:pt x="330467" y="33689"/>
                  <a:pt x="269507" y="67377"/>
                </a:cubicBezTo>
                <a:cubicBezTo>
                  <a:pt x="208547" y="101065"/>
                  <a:pt x="150796" y="149192"/>
                  <a:pt x="105878" y="202131"/>
                </a:cubicBezTo>
                <a:cubicBezTo>
                  <a:pt x="60960" y="255070"/>
                  <a:pt x="30480" y="320040"/>
                  <a:pt x="0" y="385011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reeform 18"/>
          <p:cNvSpPr/>
          <p:nvPr/>
        </p:nvSpPr>
        <p:spPr>
          <a:xfrm rot="8615768" flipH="1" flipV="1">
            <a:off x="3768776" y="5231005"/>
            <a:ext cx="444219" cy="346919"/>
          </a:xfrm>
          <a:custGeom>
            <a:avLst/>
            <a:gdLst>
              <a:gd name="connsiteX0" fmla="*/ 471638 w 471638"/>
              <a:gd name="connsiteY0" fmla="*/ 0 h 385011"/>
              <a:gd name="connsiteX1" fmla="*/ 269507 w 471638"/>
              <a:gd name="connsiteY1" fmla="*/ 67377 h 385011"/>
              <a:gd name="connsiteX2" fmla="*/ 105878 w 471638"/>
              <a:gd name="connsiteY2" fmla="*/ 202131 h 385011"/>
              <a:gd name="connsiteX3" fmla="*/ 0 w 471638"/>
              <a:gd name="connsiteY3" fmla="*/ 385011 h 38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638" h="385011">
                <a:moveTo>
                  <a:pt x="471638" y="0"/>
                </a:moveTo>
                <a:cubicBezTo>
                  <a:pt x="401052" y="16844"/>
                  <a:pt x="330467" y="33689"/>
                  <a:pt x="269507" y="67377"/>
                </a:cubicBezTo>
                <a:cubicBezTo>
                  <a:pt x="208547" y="101065"/>
                  <a:pt x="150796" y="149192"/>
                  <a:pt x="105878" y="202131"/>
                </a:cubicBezTo>
                <a:cubicBezTo>
                  <a:pt x="60960" y="255070"/>
                  <a:pt x="30480" y="320040"/>
                  <a:pt x="0" y="385011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3908422" y="5419053"/>
            <a:ext cx="4138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</a:t>
            </a:r>
            <a:endParaRPr lang="en-CA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5465931" y="1656593"/>
            <a:ext cx="1211094" cy="1394477"/>
          </a:xfrm>
          <a:custGeom>
            <a:avLst/>
            <a:gdLst>
              <a:gd name="connsiteX0" fmla="*/ 0 w 1459524"/>
              <a:gd name="connsiteY0" fmla="*/ 2101362 h 2187982"/>
              <a:gd name="connsiteX1" fmla="*/ 888024 w 1459524"/>
              <a:gd name="connsiteY1" fmla="*/ 1995854 h 2187982"/>
              <a:gd name="connsiteX2" fmla="*/ 448408 w 1459524"/>
              <a:gd name="connsiteY2" fmla="*/ 404447 h 2187982"/>
              <a:gd name="connsiteX3" fmla="*/ 1459524 w 1459524"/>
              <a:gd name="connsiteY3" fmla="*/ 0 h 2187982"/>
              <a:gd name="connsiteX0" fmla="*/ 0 w 1424355"/>
              <a:gd name="connsiteY0" fmla="*/ 2268416 h 2307496"/>
              <a:gd name="connsiteX1" fmla="*/ 852855 w 1424355"/>
              <a:gd name="connsiteY1" fmla="*/ 1995854 h 2307496"/>
              <a:gd name="connsiteX2" fmla="*/ 413239 w 1424355"/>
              <a:gd name="connsiteY2" fmla="*/ 404447 h 2307496"/>
              <a:gd name="connsiteX3" fmla="*/ 1424355 w 1424355"/>
              <a:gd name="connsiteY3" fmla="*/ 0 h 2307496"/>
              <a:gd name="connsiteX0" fmla="*/ 0 w 1424355"/>
              <a:gd name="connsiteY0" fmla="*/ 2365131 h 2392150"/>
              <a:gd name="connsiteX1" fmla="*/ 852855 w 1424355"/>
              <a:gd name="connsiteY1" fmla="*/ 1995854 h 2392150"/>
              <a:gd name="connsiteX2" fmla="*/ 413239 w 1424355"/>
              <a:gd name="connsiteY2" fmla="*/ 404447 h 2392150"/>
              <a:gd name="connsiteX3" fmla="*/ 1424355 w 1424355"/>
              <a:gd name="connsiteY3" fmla="*/ 0 h 2392150"/>
              <a:gd name="connsiteX0" fmla="*/ 0 w 1424355"/>
              <a:gd name="connsiteY0" fmla="*/ 2365131 h 2376014"/>
              <a:gd name="connsiteX1" fmla="*/ 852855 w 1424355"/>
              <a:gd name="connsiteY1" fmla="*/ 1995854 h 2376014"/>
              <a:gd name="connsiteX2" fmla="*/ 413239 w 1424355"/>
              <a:gd name="connsiteY2" fmla="*/ 404447 h 2376014"/>
              <a:gd name="connsiteX3" fmla="*/ 1424355 w 1424355"/>
              <a:gd name="connsiteY3" fmla="*/ 0 h 237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24355" h="2376014">
                <a:moveTo>
                  <a:pt x="0" y="2365131"/>
                </a:moveTo>
                <a:cubicBezTo>
                  <a:pt x="415436" y="2409825"/>
                  <a:pt x="783982" y="2322635"/>
                  <a:pt x="852855" y="1995854"/>
                </a:cubicBezTo>
                <a:cubicBezTo>
                  <a:pt x="921728" y="1669073"/>
                  <a:pt x="317989" y="737089"/>
                  <a:pt x="413239" y="404447"/>
                </a:cubicBezTo>
                <a:cubicBezTo>
                  <a:pt x="508489" y="71805"/>
                  <a:pt x="966422" y="35902"/>
                  <a:pt x="1424355" y="0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Freeform 23"/>
          <p:cNvSpPr/>
          <p:nvPr/>
        </p:nvSpPr>
        <p:spPr>
          <a:xfrm rot="2181860" flipH="1">
            <a:off x="9688020" y="3283746"/>
            <a:ext cx="765651" cy="1504966"/>
          </a:xfrm>
          <a:custGeom>
            <a:avLst/>
            <a:gdLst>
              <a:gd name="connsiteX0" fmla="*/ 471638 w 471638"/>
              <a:gd name="connsiteY0" fmla="*/ 0 h 385011"/>
              <a:gd name="connsiteX1" fmla="*/ 269507 w 471638"/>
              <a:gd name="connsiteY1" fmla="*/ 67377 h 385011"/>
              <a:gd name="connsiteX2" fmla="*/ 105878 w 471638"/>
              <a:gd name="connsiteY2" fmla="*/ 202131 h 385011"/>
              <a:gd name="connsiteX3" fmla="*/ 0 w 471638"/>
              <a:gd name="connsiteY3" fmla="*/ 385011 h 38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638" h="385011">
                <a:moveTo>
                  <a:pt x="471638" y="0"/>
                </a:moveTo>
                <a:cubicBezTo>
                  <a:pt x="401052" y="16844"/>
                  <a:pt x="330467" y="33689"/>
                  <a:pt x="269507" y="67377"/>
                </a:cubicBezTo>
                <a:cubicBezTo>
                  <a:pt x="208547" y="101065"/>
                  <a:pt x="150796" y="149192"/>
                  <a:pt x="105878" y="202131"/>
                </a:cubicBezTo>
                <a:cubicBezTo>
                  <a:pt x="60960" y="255070"/>
                  <a:pt x="30480" y="320040"/>
                  <a:pt x="0" y="385011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7" name="Group 26"/>
          <p:cNvGrpSpPr/>
          <p:nvPr/>
        </p:nvGrpSpPr>
        <p:grpSpPr>
          <a:xfrm>
            <a:off x="1582622" y="441941"/>
            <a:ext cx="3999184" cy="3842154"/>
            <a:chOff x="58622" y="441941"/>
            <a:chExt cx="3999184" cy="3842154"/>
          </a:xfrm>
        </p:grpSpPr>
        <p:grpSp>
          <p:nvGrpSpPr>
            <p:cNvPr id="15" name="Group 14"/>
            <p:cNvGrpSpPr/>
            <p:nvPr/>
          </p:nvGrpSpPr>
          <p:grpSpPr>
            <a:xfrm>
              <a:off x="58622" y="626607"/>
              <a:ext cx="3999184" cy="3657488"/>
              <a:chOff x="99120" y="1540323"/>
              <a:chExt cx="3999184" cy="3657488"/>
            </a:xfrm>
          </p:grpSpPr>
          <p:pic>
            <p:nvPicPr>
              <p:cNvPr id="8194" name="Picture 2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9120" y="1540323"/>
                <a:ext cx="3299174" cy="346779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3153199" y="1900363"/>
                <a:ext cx="9451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Small fish harvested</a:t>
                </a:r>
                <a:endParaRPr lang="en-CA" sz="1200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204465" y="3733953"/>
                <a:ext cx="8533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Large fish harvested</a:t>
                </a:r>
                <a:endParaRPr lang="en-CA" sz="12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191380" y="2784202"/>
                <a:ext cx="90692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Random fish harvested</a:t>
                </a:r>
                <a:endParaRPr lang="en-CA" sz="1200" dirty="0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909210" y="4920812"/>
                <a:ext cx="1946559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CA" sz="1200" dirty="0"/>
                  <a:t>Conover et al., Science 2002</a:t>
                </a:r>
              </a:p>
            </p:txBody>
          </p:sp>
          <p:pic>
            <p:nvPicPr>
              <p:cNvPr id="8195" name="Picture 3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4416" y="3902288"/>
                <a:ext cx="1337272" cy="4283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4" name="Rectangle 3"/>
              <p:cNvSpPr/>
              <p:nvPr/>
            </p:nvSpPr>
            <p:spPr>
              <a:xfrm>
                <a:off x="937722" y="3740438"/>
                <a:ext cx="1464055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CA" sz="1400" dirty="0"/>
                  <a:t>Atlantic silverside</a:t>
                </a: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970335" y="441941"/>
              <a:ext cx="1505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EXPERIMENTS</a:t>
              </a:r>
              <a:endParaRPr lang="en-CA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677026" y="444344"/>
            <a:ext cx="3990975" cy="3049982"/>
            <a:chOff x="5153025" y="444344"/>
            <a:chExt cx="3990975" cy="3049982"/>
          </a:xfrm>
        </p:grpSpPr>
        <p:grpSp>
          <p:nvGrpSpPr>
            <p:cNvPr id="3" name="Group 2"/>
            <p:cNvGrpSpPr/>
            <p:nvPr/>
          </p:nvGrpSpPr>
          <p:grpSpPr>
            <a:xfrm>
              <a:off x="5153025" y="551101"/>
              <a:ext cx="3990975" cy="2943225"/>
              <a:chOff x="5153025" y="551101"/>
              <a:chExt cx="3990975" cy="2943225"/>
            </a:xfrm>
          </p:grpSpPr>
          <p:pic>
            <p:nvPicPr>
              <p:cNvPr id="23" name="Picture 5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53025" y="551101"/>
                <a:ext cx="3990975" cy="29432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6012707" y="2413234"/>
                <a:ext cx="186717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Jackson et al, Science 2001</a:t>
                </a:r>
                <a:endParaRPr lang="en-CA" sz="1200" dirty="0"/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6707769" y="444344"/>
              <a:ext cx="9323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REALITY</a:t>
              </a:r>
              <a:endParaRPr lang="en-CA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808983" y="6354325"/>
            <a:ext cx="2133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EXTINCTION VORTEX</a:t>
            </a:r>
            <a:endParaRPr lang="en-US" sz="12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2742643" y="5205010"/>
            <a:ext cx="876560" cy="1150724"/>
            <a:chOff x="1218643" y="5205010"/>
            <a:chExt cx="876560" cy="1150724"/>
          </a:xfrm>
        </p:grpSpPr>
        <p:sp>
          <p:nvSpPr>
            <p:cNvPr id="25" name="Freeform 24"/>
            <p:cNvSpPr/>
            <p:nvPr/>
          </p:nvSpPr>
          <p:spPr>
            <a:xfrm rot="5575700" flipH="1" flipV="1">
              <a:off x="1169993" y="5960165"/>
              <a:ext cx="444219" cy="346919"/>
            </a:xfrm>
            <a:custGeom>
              <a:avLst/>
              <a:gdLst>
                <a:gd name="connsiteX0" fmla="*/ 471638 w 471638"/>
                <a:gd name="connsiteY0" fmla="*/ 0 h 385011"/>
                <a:gd name="connsiteX1" fmla="*/ 269507 w 471638"/>
                <a:gd name="connsiteY1" fmla="*/ 67377 h 385011"/>
                <a:gd name="connsiteX2" fmla="*/ 105878 w 471638"/>
                <a:gd name="connsiteY2" fmla="*/ 202131 h 385011"/>
                <a:gd name="connsiteX3" fmla="*/ 0 w 471638"/>
                <a:gd name="connsiteY3" fmla="*/ 385011 h 3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638" h="385011">
                  <a:moveTo>
                    <a:pt x="471638" y="0"/>
                  </a:moveTo>
                  <a:cubicBezTo>
                    <a:pt x="401052" y="16844"/>
                    <a:pt x="330467" y="33689"/>
                    <a:pt x="269507" y="67377"/>
                  </a:cubicBezTo>
                  <a:cubicBezTo>
                    <a:pt x="208547" y="101065"/>
                    <a:pt x="150796" y="149192"/>
                    <a:pt x="105878" y="202131"/>
                  </a:cubicBezTo>
                  <a:cubicBezTo>
                    <a:pt x="60960" y="255070"/>
                    <a:pt x="30480" y="320040"/>
                    <a:pt x="0" y="385011"/>
                  </a:cubicBez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Freeform 32"/>
            <p:cNvSpPr/>
            <p:nvPr/>
          </p:nvSpPr>
          <p:spPr>
            <a:xfrm rot="2181860" flipH="1">
              <a:off x="1459596" y="5205010"/>
              <a:ext cx="635607" cy="1095795"/>
            </a:xfrm>
            <a:custGeom>
              <a:avLst/>
              <a:gdLst>
                <a:gd name="connsiteX0" fmla="*/ 471638 w 471638"/>
                <a:gd name="connsiteY0" fmla="*/ 0 h 385011"/>
                <a:gd name="connsiteX1" fmla="*/ 269507 w 471638"/>
                <a:gd name="connsiteY1" fmla="*/ 67377 h 385011"/>
                <a:gd name="connsiteX2" fmla="*/ 105878 w 471638"/>
                <a:gd name="connsiteY2" fmla="*/ 202131 h 385011"/>
                <a:gd name="connsiteX3" fmla="*/ 0 w 471638"/>
                <a:gd name="connsiteY3" fmla="*/ 385011 h 3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638" h="385011">
                  <a:moveTo>
                    <a:pt x="471638" y="0"/>
                  </a:moveTo>
                  <a:cubicBezTo>
                    <a:pt x="401052" y="16844"/>
                    <a:pt x="330467" y="33689"/>
                    <a:pt x="269507" y="67377"/>
                  </a:cubicBezTo>
                  <a:cubicBezTo>
                    <a:pt x="208547" y="101065"/>
                    <a:pt x="150796" y="149192"/>
                    <a:pt x="105878" y="202131"/>
                  </a:cubicBezTo>
                  <a:cubicBezTo>
                    <a:pt x="60960" y="255070"/>
                    <a:pt x="30480" y="320040"/>
                    <a:pt x="0" y="385011"/>
                  </a:cubicBez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51133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3" grpId="0"/>
      <p:bldP spid="18" grpId="0" animBg="1"/>
      <p:bldP spid="19" grpId="0" animBg="1"/>
      <p:bldP spid="14" grpId="0"/>
      <p:bldP spid="12" grpId="0" animBg="1"/>
      <p:bldP spid="24" grpId="0" animBg="1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auto">
          <a:xfrm>
            <a:off x="0" y="0"/>
            <a:ext cx="12192000" cy="8191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2000" dirty="0"/>
              <a:t>In summary</a:t>
            </a:r>
            <a:endParaRPr lang="en-CA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776249" y="3225206"/>
            <a:ext cx="1054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Body size</a:t>
            </a:r>
            <a:endParaRPr lang="en-CA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2830962" y="1689985"/>
            <a:ext cx="2562781" cy="1719886"/>
            <a:chOff x="5077071" y="-740535"/>
            <a:chExt cx="2562810" cy="1720318"/>
          </a:xfrm>
        </p:grpSpPr>
        <p:sp>
          <p:nvSpPr>
            <p:cNvPr id="5" name="TextBox 6"/>
            <p:cNvSpPr txBox="1">
              <a:spLocks noChangeArrowheads="1"/>
            </p:cNvSpPr>
            <p:nvPr/>
          </p:nvSpPr>
          <p:spPr bwMode="auto">
            <a:xfrm>
              <a:off x="6172218" y="-740535"/>
              <a:ext cx="1467663" cy="369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eaLnBrk="1" hangingPunct="1"/>
              <a:r>
                <a:rPr lang="en-US" dirty="0"/>
                <a:t>Determinants</a:t>
              </a:r>
              <a:endParaRPr lang="en-CA" dirty="0"/>
            </a:p>
          </p:txBody>
        </p:sp>
        <p:cxnSp>
          <p:nvCxnSpPr>
            <p:cNvPr id="6" name="Curved Connector 5"/>
            <p:cNvCxnSpPr>
              <a:stCxn id="3" idx="3"/>
              <a:endCxn id="5" idx="1"/>
            </p:cNvCxnSpPr>
            <p:nvPr/>
          </p:nvCxnSpPr>
          <p:spPr>
            <a:xfrm flipV="1">
              <a:off x="5077071" y="-555823"/>
              <a:ext cx="1095147" cy="1535606"/>
            </a:xfrm>
            <a:prstGeom prst="curvedConnector3">
              <a:avLst>
                <a:gd name="adj1" fmla="val 50000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5393741" y="1043080"/>
            <a:ext cx="2252414" cy="839788"/>
            <a:chOff x="6058510" y="-771623"/>
            <a:chExt cx="2252576" cy="839457"/>
          </a:xfrm>
        </p:grpSpPr>
        <p:sp>
          <p:nvSpPr>
            <p:cNvPr id="10" name="TextBox 11"/>
            <p:cNvSpPr txBox="1">
              <a:spLocks noChangeArrowheads="1"/>
            </p:cNvSpPr>
            <p:nvPr/>
          </p:nvSpPr>
          <p:spPr bwMode="auto">
            <a:xfrm>
              <a:off x="7176783" y="-771623"/>
              <a:ext cx="1134303" cy="369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eaLnBrk="1" hangingPunct="1"/>
              <a:r>
                <a:rPr lang="en-US" dirty="0"/>
                <a:t>Resources</a:t>
              </a:r>
              <a:endParaRPr lang="en-CA" dirty="0"/>
            </a:p>
          </p:txBody>
        </p:sp>
        <p:cxnSp>
          <p:nvCxnSpPr>
            <p:cNvPr id="11" name="Curved Connector 10"/>
            <p:cNvCxnSpPr>
              <a:endCxn id="10" idx="1"/>
            </p:cNvCxnSpPr>
            <p:nvPr/>
          </p:nvCxnSpPr>
          <p:spPr>
            <a:xfrm flipV="1">
              <a:off x="6058510" y="-587030"/>
              <a:ext cx="1118273" cy="654864"/>
            </a:xfrm>
            <a:prstGeom prst="curvedConnector3">
              <a:avLst>
                <a:gd name="adj1" fmla="val 50000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5393746" y="1882867"/>
            <a:ext cx="3582393" cy="833137"/>
            <a:chOff x="5217742" y="-2477405"/>
            <a:chExt cx="3582126" cy="832457"/>
          </a:xfrm>
        </p:grpSpPr>
        <p:sp>
          <p:nvSpPr>
            <p:cNvPr id="13" name="TextBox 14"/>
            <p:cNvSpPr txBox="1">
              <a:spLocks noChangeArrowheads="1"/>
            </p:cNvSpPr>
            <p:nvPr/>
          </p:nvSpPr>
          <p:spPr bwMode="auto">
            <a:xfrm>
              <a:off x="6346238" y="-2013979"/>
              <a:ext cx="2453630" cy="369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eaLnBrk="1" hangingPunct="1"/>
              <a:r>
                <a:rPr lang="en-US" dirty="0"/>
                <a:t>Human driven evolution</a:t>
              </a:r>
              <a:endParaRPr lang="en-CA" dirty="0"/>
            </a:p>
          </p:txBody>
        </p:sp>
        <p:cxnSp>
          <p:nvCxnSpPr>
            <p:cNvPr id="14" name="Curved Connector 13"/>
            <p:cNvCxnSpPr>
              <a:endCxn id="13" idx="1"/>
            </p:cNvCxnSpPr>
            <p:nvPr/>
          </p:nvCxnSpPr>
          <p:spPr>
            <a:xfrm>
              <a:off x="5217742" y="-2477405"/>
              <a:ext cx="1128496" cy="647942"/>
            </a:xfrm>
            <a:prstGeom prst="curvedConnector3">
              <a:avLst>
                <a:gd name="adj1" fmla="val 50000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>
            <a:grpSpLocks/>
          </p:cNvGrpSpPr>
          <p:nvPr/>
        </p:nvGrpSpPr>
        <p:grpSpPr bwMode="auto">
          <a:xfrm>
            <a:off x="5393734" y="1427255"/>
            <a:ext cx="4702649" cy="455612"/>
            <a:chOff x="7931831" y="-2350381"/>
            <a:chExt cx="4702945" cy="455820"/>
          </a:xfrm>
        </p:grpSpPr>
        <p:sp>
          <p:nvSpPr>
            <p:cNvPr id="16" name="TextBox 17"/>
            <p:cNvSpPr txBox="1">
              <a:spLocks noChangeArrowheads="1"/>
            </p:cNvSpPr>
            <p:nvPr/>
          </p:nvSpPr>
          <p:spPr bwMode="auto">
            <a:xfrm>
              <a:off x="9049914" y="-2350381"/>
              <a:ext cx="3584862" cy="3695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eaLnBrk="1" hangingPunct="1"/>
              <a:r>
                <a:rPr lang="en-US" dirty="0"/>
                <a:t>Interactions: predation, competition</a:t>
              </a:r>
              <a:endParaRPr lang="en-CA" dirty="0"/>
            </a:p>
          </p:txBody>
        </p:sp>
        <p:cxnSp>
          <p:nvCxnSpPr>
            <p:cNvPr id="17" name="Curved Connector 16"/>
            <p:cNvCxnSpPr>
              <a:endCxn id="16" idx="1"/>
            </p:cNvCxnSpPr>
            <p:nvPr/>
          </p:nvCxnSpPr>
          <p:spPr>
            <a:xfrm flipV="1">
              <a:off x="7931831" y="-2165631"/>
              <a:ext cx="1118083" cy="271070"/>
            </a:xfrm>
            <a:prstGeom prst="curvedConnector3">
              <a:avLst>
                <a:gd name="adj1" fmla="val 50000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>
            <a:grpSpLocks/>
          </p:cNvGrpSpPr>
          <p:nvPr/>
        </p:nvGrpSpPr>
        <p:grpSpPr bwMode="auto">
          <a:xfrm>
            <a:off x="5393742" y="1882868"/>
            <a:ext cx="2020493" cy="400085"/>
            <a:chOff x="11597110" y="-3238734"/>
            <a:chExt cx="2020400" cy="400123"/>
          </a:xfrm>
        </p:grpSpPr>
        <p:sp>
          <p:nvSpPr>
            <p:cNvPr id="19" name="TextBox 20"/>
            <p:cNvSpPr txBox="1">
              <a:spLocks noChangeArrowheads="1"/>
            </p:cNvSpPr>
            <p:nvPr/>
          </p:nvSpPr>
          <p:spPr bwMode="auto">
            <a:xfrm>
              <a:off x="12720959" y="-3207978"/>
              <a:ext cx="896551" cy="3693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eaLnBrk="1" hangingPunct="1"/>
              <a:r>
                <a:rPr lang="en-US" dirty="0"/>
                <a:t>Climate</a:t>
              </a:r>
              <a:endParaRPr lang="en-CA" dirty="0"/>
            </a:p>
          </p:txBody>
        </p:sp>
        <p:cxnSp>
          <p:nvCxnSpPr>
            <p:cNvPr id="20" name="Curved Connector 19"/>
            <p:cNvCxnSpPr>
              <a:endCxn id="19" idx="1"/>
            </p:cNvCxnSpPr>
            <p:nvPr/>
          </p:nvCxnSpPr>
          <p:spPr>
            <a:xfrm>
              <a:off x="11597110" y="-3238734"/>
              <a:ext cx="1123849" cy="215439"/>
            </a:xfrm>
            <a:prstGeom prst="curvedConnector3">
              <a:avLst>
                <a:gd name="adj1" fmla="val 50000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142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746"/>
            <a:ext cx="12192000" cy="6872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0" y="1086295"/>
            <a:ext cx="192025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2400" b="1" dirty="0"/>
              <a:t>1. Source of constant and stable energy</a:t>
            </a: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1448995" y="779055"/>
            <a:ext cx="34948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2400" b="1" dirty="0">
                <a:solidFill>
                  <a:schemeClr val="bg1"/>
                </a:solidFill>
              </a:rPr>
              <a:t>2. A terrestrial planet</a:t>
            </a:r>
          </a:p>
        </p:txBody>
      </p:sp>
      <p:sp>
        <p:nvSpPr>
          <p:cNvPr id="37" name="TextBox 36"/>
          <p:cNvSpPr txBox="1">
            <a:spLocks noChangeArrowheads="1"/>
          </p:cNvSpPr>
          <p:nvPr/>
        </p:nvSpPr>
        <p:spPr bwMode="auto">
          <a:xfrm>
            <a:off x="6710480" y="3429000"/>
            <a:ext cx="405771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2400" b="1" dirty="0">
                <a:solidFill>
                  <a:schemeClr val="bg1"/>
                </a:solidFill>
              </a:rPr>
              <a:t>6. The right place in the galaxy</a:t>
            </a:r>
          </a:p>
        </p:txBody>
      </p: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4252559" y="2392065"/>
            <a:ext cx="34180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2400" b="1" dirty="0">
                <a:solidFill>
                  <a:srgbClr val="FFFF00"/>
                </a:solidFill>
              </a:rPr>
              <a:t>4. Need a satellite star</a:t>
            </a: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5212685" y="2891330"/>
            <a:ext cx="34948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2400" b="1" dirty="0">
                <a:solidFill>
                  <a:schemeClr val="bg1"/>
                </a:solidFill>
              </a:rPr>
              <a:t>5. Near circular orbit</a:t>
            </a:r>
          </a:p>
        </p:txBody>
      </p:sp>
      <p:grpSp>
        <p:nvGrpSpPr>
          <p:cNvPr id="2" name="Group 47"/>
          <p:cNvGrpSpPr>
            <a:grpSpLocks/>
          </p:cNvGrpSpPr>
          <p:nvPr/>
        </p:nvGrpSpPr>
        <p:grpSpPr bwMode="auto">
          <a:xfrm>
            <a:off x="1681630" y="272064"/>
            <a:ext cx="7009869" cy="2255321"/>
            <a:chOff x="763253" y="487879"/>
            <a:chExt cx="7009147" cy="2255321"/>
          </a:xfrm>
        </p:grpSpPr>
        <p:cxnSp>
          <p:nvCxnSpPr>
            <p:cNvPr id="11" name="Straight Arrow Connector 10"/>
            <p:cNvCxnSpPr/>
            <p:nvPr/>
          </p:nvCxnSpPr>
          <p:spPr>
            <a:xfrm rot="10800000" flipV="1">
              <a:off x="1677029" y="2362200"/>
              <a:ext cx="1100025" cy="381000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2896103" y="487879"/>
              <a:ext cx="4876297" cy="1828800"/>
            </a:xfrm>
            <a:prstGeom prst="straightConnector1">
              <a:avLst/>
            </a:prstGeom>
            <a:ln w="3175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20375191">
              <a:off x="2741147" y="1913247"/>
              <a:ext cx="781351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b="1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To cool</a:t>
              </a:r>
            </a:p>
          </p:txBody>
        </p:sp>
        <p:sp>
          <p:nvSpPr>
            <p:cNvPr id="6158" name="TextBox 17"/>
            <p:cNvSpPr txBox="1">
              <a:spLocks noChangeArrowheads="1"/>
            </p:cNvSpPr>
            <p:nvPr/>
          </p:nvSpPr>
          <p:spPr bwMode="auto">
            <a:xfrm rot="20440854">
              <a:off x="2203637" y="2104818"/>
              <a:ext cx="71666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FF0000"/>
                  </a:solidFill>
                </a:rPr>
                <a:t>To hot</a:t>
              </a:r>
            </a:p>
          </p:txBody>
        </p:sp>
        <p:sp>
          <p:nvSpPr>
            <p:cNvPr id="6159" name="TextBox 23"/>
            <p:cNvSpPr txBox="1">
              <a:spLocks noChangeArrowheads="1"/>
            </p:cNvSpPr>
            <p:nvPr/>
          </p:nvSpPr>
          <p:spPr bwMode="auto">
            <a:xfrm rot="20500490">
              <a:off x="763253" y="1437445"/>
              <a:ext cx="580394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2400" b="1" dirty="0">
                  <a:solidFill>
                    <a:schemeClr val="bg1"/>
                  </a:solidFill>
                </a:rPr>
                <a:t>3. The right distance from the energy source</a:t>
              </a:r>
            </a:p>
          </p:txBody>
        </p:sp>
      </p:grp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8361895" y="3966670"/>
            <a:ext cx="32156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2400" b="1" dirty="0">
                <a:solidFill>
                  <a:schemeClr val="bg1"/>
                </a:solidFill>
              </a:rPr>
              <a:t>7. Carbon and oxygen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9657270" y="4465935"/>
            <a:ext cx="25347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2400" b="1" dirty="0">
                <a:solidFill>
                  <a:schemeClr val="bg1"/>
                </a:solidFill>
              </a:rPr>
              <a:t>8. Magnetic shield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F4CECC2-33CF-4EAD-B5B7-F2B82D20E481}"/>
              </a:ext>
            </a:extLst>
          </p:cNvPr>
          <p:cNvSpPr/>
          <p:nvPr/>
        </p:nvSpPr>
        <p:spPr>
          <a:xfrm>
            <a:off x="-279231" y="0"/>
            <a:ext cx="12865675" cy="51022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Life, as we know it, occurs within a very narrow set of conditions</a:t>
            </a:r>
          </a:p>
        </p:txBody>
      </p:sp>
    </p:spTree>
    <p:extLst>
      <p:ext uri="{BB962C8B-B14F-4D97-AF65-F5344CB8AC3E}">
        <p14:creationId xmlns:p14="http://schemas.microsoft.com/office/powerpoint/2010/main" val="2497389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1" y="128118"/>
            <a:ext cx="12269037" cy="3667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/>
              <a:t>A basic principle: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798277" y="1195754"/>
            <a:ext cx="3626794" cy="2774345"/>
            <a:chOff x="2274276" y="1195754"/>
            <a:chExt cx="3626794" cy="2774345"/>
          </a:xfrm>
        </p:grpSpPr>
        <p:grpSp>
          <p:nvGrpSpPr>
            <p:cNvPr id="2" name="Group 1"/>
            <p:cNvGrpSpPr/>
            <p:nvPr/>
          </p:nvGrpSpPr>
          <p:grpSpPr>
            <a:xfrm>
              <a:off x="2274276" y="1195754"/>
              <a:ext cx="3626794" cy="2774345"/>
              <a:chOff x="2274276" y="1195754"/>
              <a:chExt cx="3626794" cy="2774345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2286000" y="1219200"/>
                <a:ext cx="3615070" cy="2422749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cxnSpLocks/>
                <a:endCxn id="16" idx="1"/>
              </p:cNvCxnSpPr>
              <p:nvPr/>
            </p:nvCxnSpPr>
            <p:spPr>
              <a:xfrm>
                <a:off x="2274276" y="1195754"/>
                <a:ext cx="3578242" cy="277434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/>
            <p:cNvSpPr txBox="1"/>
            <p:nvPr/>
          </p:nvSpPr>
          <p:spPr>
            <a:xfrm>
              <a:off x="4159836" y="2634734"/>
              <a:ext cx="832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</a:rPr>
                <a:t>Energy</a:t>
              </a:r>
              <a:endParaRPr lang="en-CA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376519" y="3785433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BIOMAS</a:t>
            </a:r>
            <a:endParaRPr lang="en-CA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7759703" y="4115515"/>
            <a:ext cx="1253060" cy="616869"/>
            <a:chOff x="5773479" y="3934644"/>
            <a:chExt cx="1253060" cy="616869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5773479" y="4011281"/>
              <a:ext cx="618270" cy="540232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319289" y="3934644"/>
              <a:ext cx="707250" cy="46753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9479716" y="4301259"/>
            <a:ext cx="1354839" cy="652610"/>
            <a:chOff x="7477035" y="3934644"/>
            <a:chExt cx="1205557" cy="652610"/>
          </a:xfrm>
        </p:grpSpPr>
        <p:sp>
          <p:nvSpPr>
            <p:cNvPr id="23" name="TextBox 22"/>
            <p:cNvSpPr txBox="1"/>
            <p:nvPr/>
          </p:nvSpPr>
          <p:spPr>
            <a:xfrm>
              <a:off x="7727603" y="3934644"/>
              <a:ext cx="954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Body size</a:t>
              </a:r>
              <a:endParaRPr lang="en-CA" b="1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Arrow Connector 28"/>
            <p:cNvCxnSpPr>
              <a:endCxn id="23" idx="2"/>
            </p:cNvCxnSpPr>
            <p:nvPr/>
          </p:nvCxnSpPr>
          <p:spPr>
            <a:xfrm flipV="1">
              <a:off x="7477035" y="4303976"/>
              <a:ext cx="728062" cy="283278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9479714" y="4968825"/>
            <a:ext cx="1566057" cy="821911"/>
            <a:chOff x="7313110" y="4602209"/>
            <a:chExt cx="1566057" cy="821911"/>
          </a:xfrm>
        </p:grpSpPr>
        <p:sp>
          <p:nvSpPr>
            <p:cNvPr id="25" name="TextBox 24"/>
            <p:cNvSpPr txBox="1"/>
            <p:nvPr/>
          </p:nvSpPr>
          <p:spPr>
            <a:xfrm>
              <a:off x="7612474" y="5054788"/>
              <a:ext cx="1266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Abundance</a:t>
              </a:r>
              <a:endParaRPr lang="en-CA" b="1" dirty="0">
                <a:solidFill>
                  <a:schemeClr val="bg1"/>
                </a:solidFill>
              </a:endParaRPr>
            </a:p>
          </p:txBody>
        </p:sp>
        <p:cxnSp>
          <p:nvCxnSpPr>
            <p:cNvPr id="31" name="Straight Arrow Connector 30"/>
            <p:cNvCxnSpPr>
              <a:endCxn id="25" idx="0"/>
            </p:cNvCxnSpPr>
            <p:nvPr/>
          </p:nvCxnSpPr>
          <p:spPr>
            <a:xfrm>
              <a:off x="7313110" y="4602209"/>
              <a:ext cx="932711" cy="452579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Arrow Connector 20"/>
          <p:cNvCxnSpPr/>
          <p:nvPr/>
        </p:nvCxnSpPr>
        <p:spPr>
          <a:xfrm flipV="1">
            <a:off x="10425568" y="4670592"/>
            <a:ext cx="0" cy="750813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274752" y="4643075"/>
            <a:ext cx="1285870" cy="6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</a:rPr>
              <a:t>Number of species</a:t>
            </a:r>
            <a:endParaRPr lang="en-C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12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338662" y="730597"/>
            <a:ext cx="25264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Why a species has the body size it does?</a:t>
            </a:r>
            <a:endParaRPr lang="en-CA" sz="28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772" y="882502"/>
            <a:ext cx="4937965" cy="2415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3970971" y="4004840"/>
            <a:ext cx="3532711" cy="2558420"/>
            <a:chOff x="1532570" y="3900668"/>
            <a:chExt cx="3532711" cy="255842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2643753" y="4082902"/>
              <a:ext cx="0" cy="1903228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2643753" y="5954231"/>
              <a:ext cx="2316583" cy="0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538806" y="5997423"/>
              <a:ext cx="2526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Body size</a:t>
              </a:r>
              <a:endParaRPr lang="en-CA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934193" y="4499045"/>
              <a:ext cx="23970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Ecological / </a:t>
              </a:r>
            </a:p>
            <a:p>
              <a:pPr algn="ctr"/>
              <a:r>
                <a:rPr lang="en-US" sz="2400" b="1" dirty="0"/>
                <a:t>Evolutionary </a:t>
              </a:r>
            </a:p>
            <a:p>
              <a:pPr algn="ctr"/>
              <a:r>
                <a:rPr lang="en-US" sz="2400" b="1" dirty="0"/>
                <a:t>forces</a:t>
              </a:r>
              <a:endParaRPr lang="en-CA" sz="24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383620" y="4262860"/>
            <a:ext cx="2615966" cy="1582897"/>
            <a:chOff x="2945219" y="4158687"/>
            <a:chExt cx="2615966" cy="1582897"/>
          </a:xfrm>
        </p:grpSpPr>
        <p:cxnSp>
          <p:nvCxnSpPr>
            <p:cNvPr id="13" name="Straight Connector 12"/>
            <p:cNvCxnSpPr/>
            <p:nvPr/>
          </p:nvCxnSpPr>
          <p:spPr>
            <a:xfrm flipV="1">
              <a:off x="2945219" y="4508207"/>
              <a:ext cx="1860697" cy="123337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625520" y="4158687"/>
              <a:ext cx="9356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Cost</a:t>
              </a:r>
              <a:endParaRPr lang="en-CA" sz="2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383620" y="4612379"/>
            <a:ext cx="3100623" cy="1476594"/>
            <a:chOff x="2945219" y="4508207"/>
            <a:chExt cx="3100623" cy="1476594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2945219" y="4508207"/>
              <a:ext cx="1860697" cy="123337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582897" y="5523136"/>
              <a:ext cx="14629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Benefit</a:t>
              </a:r>
              <a:endParaRPr lang="en-CA" sz="2400" dirty="0"/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6313967" y="5229068"/>
            <a:ext cx="0" cy="80135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646942" y="4131158"/>
            <a:ext cx="139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Optimum trade-off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465384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82" y="616968"/>
            <a:ext cx="5584532" cy="3692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480274"/>
          </a:xfrm>
          <a:solidFill>
            <a:schemeClr val="bg2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en-US" sz="2800" b="1" dirty="0"/>
              <a:t>Evolutionary forces: resource availability</a:t>
            </a:r>
            <a:endParaRPr lang="en-CA" sz="2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029636" y="636793"/>
            <a:ext cx="52702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Large individuals use ↑</a:t>
            </a:r>
            <a:r>
              <a:rPr lang="en-CA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</a:t>
            </a:r>
            <a:endParaRPr lang="en-CA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74551" y="3442160"/>
            <a:ext cx="6941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Small individuals use ↓</a:t>
            </a:r>
            <a:r>
              <a:rPr lang="en-CA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</a:t>
            </a:r>
            <a:endParaRPr lang="en-CA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975901" y="4000669"/>
            <a:ext cx="4395886" cy="2571391"/>
            <a:chOff x="539921" y="3965944"/>
            <a:chExt cx="4395886" cy="2571391"/>
          </a:xfrm>
        </p:grpSpPr>
        <p:sp>
          <p:nvSpPr>
            <p:cNvPr id="10" name="TextBox 9"/>
            <p:cNvSpPr txBox="1"/>
            <p:nvPr/>
          </p:nvSpPr>
          <p:spPr>
            <a:xfrm>
              <a:off x="1648047" y="6014115"/>
              <a:ext cx="32877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Resource available ↑</a:t>
              </a:r>
              <a:endParaRPr lang="en-CA" sz="2800" dirty="0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539921" y="3965944"/>
              <a:ext cx="1108126" cy="2232837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8005" h="1722475">
                  <a:moveTo>
                    <a:pt x="34237" y="0"/>
                  </a:moveTo>
                  <a:cubicBezTo>
                    <a:pt x="-3863" y="382772"/>
                    <a:pt x="-41963" y="765544"/>
                    <a:pt x="108665" y="1052623"/>
                  </a:cubicBezTo>
                  <a:cubicBezTo>
                    <a:pt x="259293" y="1339702"/>
                    <a:pt x="598649" y="1531088"/>
                    <a:pt x="938005" y="1722475"/>
                  </a:cubicBez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8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458047" y="6061356"/>
            <a:ext cx="4500913" cy="523220"/>
            <a:chOff x="3934047" y="6003482"/>
            <a:chExt cx="4500913" cy="523220"/>
          </a:xfrm>
        </p:grpSpPr>
        <p:sp>
          <p:nvSpPr>
            <p:cNvPr id="12" name="TextBox 11"/>
            <p:cNvSpPr txBox="1"/>
            <p:nvPr/>
          </p:nvSpPr>
          <p:spPr>
            <a:xfrm>
              <a:off x="5085902" y="6003482"/>
              <a:ext cx="33490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Resulting body size ↗</a:t>
              </a:r>
              <a:endParaRPr lang="en-CA" sz="2800" dirty="0"/>
            </a:p>
          </p:txBody>
        </p:sp>
        <p:sp>
          <p:nvSpPr>
            <p:cNvPr id="21" name="Freeform 20"/>
            <p:cNvSpPr/>
            <p:nvPr/>
          </p:nvSpPr>
          <p:spPr>
            <a:xfrm flipV="1">
              <a:off x="3934047" y="6198781"/>
              <a:ext cx="1163821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800"/>
            </a:p>
          </p:txBody>
        </p:sp>
      </p:grpSp>
      <p:sp>
        <p:nvSpPr>
          <p:cNvPr id="22" name="Freeform 21"/>
          <p:cNvSpPr/>
          <p:nvPr/>
        </p:nvSpPr>
        <p:spPr>
          <a:xfrm>
            <a:off x="979438" y="4014840"/>
            <a:ext cx="1108126" cy="1293634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005" h="1722475">
                <a:moveTo>
                  <a:pt x="34237" y="0"/>
                </a:moveTo>
                <a:cubicBezTo>
                  <a:pt x="-3863" y="382772"/>
                  <a:pt x="-41963" y="765544"/>
                  <a:pt x="108665" y="1052623"/>
                </a:cubicBezTo>
                <a:cubicBezTo>
                  <a:pt x="259293" y="1339702"/>
                  <a:pt x="598649" y="1531088"/>
                  <a:pt x="938005" y="1722475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sp>
        <p:nvSpPr>
          <p:cNvPr id="23" name="TextBox 22"/>
          <p:cNvSpPr txBox="1"/>
          <p:nvPr/>
        </p:nvSpPr>
        <p:spPr>
          <a:xfrm>
            <a:off x="2084026" y="5113910"/>
            <a:ext cx="3287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Resource available ↓</a:t>
            </a:r>
            <a:endParaRPr lang="en-CA" sz="2800" dirty="0"/>
          </a:p>
        </p:txBody>
      </p:sp>
      <p:grpSp>
        <p:nvGrpSpPr>
          <p:cNvPr id="4" name="Group 3"/>
          <p:cNvGrpSpPr/>
          <p:nvPr/>
        </p:nvGrpSpPr>
        <p:grpSpPr>
          <a:xfrm>
            <a:off x="5446864" y="5193256"/>
            <a:ext cx="4500913" cy="523220"/>
            <a:chOff x="3946013" y="5089084"/>
            <a:chExt cx="4500913" cy="523220"/>
          </a:xfrm>
        </p:grpSpPr>
        <p:sp>
          <p:nvSpPr>
            <p:cNvPr id="24" name="TextBox 23"/>
            <p:cNvSpPr txBox="1"/>
            <p:nvPr/>
          </p:nvSpPr>
          <p:spPr>
            <a:xfrm>
              <a:off x="5097868" y="5089084"/>
              <a:ext cx="33490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Resulting body size ↘</a:t>
              </a:r>
              <a:endParaRPr lang="en-CA" sz="2800" dirty="0"/>
            </a:p>
          </p:txBody>
        </p:sp>
        <p:sp>
          <p:nvSpPr>
            <p:cNvPr id="25" name="Freeform 24"/>
            <p:cNvSpPr/>
            <p:nvPr/>
          </p:nvSpPr>
          <p:spPr>
            <a:xfrm flipV="1">
              <a:off x="3946013" y="5284383"/>
              <a:ext cx="1163821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80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75985" y="4614359"/>
            <a:ext cx="367515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Environment’s role</a:t>
            </a:r>
            <a:endParaRPr lang="en-CA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500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2" grpId="0" animBg="1"/>
      <p:bldP spid="23" grpId="0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04518"/>
            <a:ext cx="12192000" cy="480274"/>
          </a:xfrm>
          <a:solidFill>
            <a:schemeClr val="bg2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en-US" sz="2800" b="1" dirty="0"/>
              <a:t>Evolutionary forces: resource availability evidence</a:t>
            </a:r>
            <a:endParaRPr lang="en-CA" sz="28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2690308"/>
            <a:ext cx="12361762" cy="4167692"/>
            <a:chOff x="883534" y="2747653"/>
            <a:chExt cx="12361762" cy="4167692"/>
          </a:xfrm>
        </p:grpSpPr>
        <p:grpSp>
          <p:nvGrpSpPr>
            <p:cNvPr id="12" name="Group 11"/>
            <p:cNvGrpSpPr/>
            <p:nvPr/>
          </p:nvGrpSpPr>
          <p:grpSpPr>
            <a:xfrm>
              <a:off x="883534" y="2747653"/>
              <a:ext cx="12361762" cy="4167692"/>
              <a:chOff x="883534" y="2747653"/>
              <a:chExt cx="12361762" cy="4167692"/>
            </a:xfrm>
          </p:grpSpPr>
          <p:pic>
            <p:nvPicPr>
              <p:cNvPr id="3075" name="Picture 3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66999" y="3281752"/>
                <a:ext cx="3590925" cy="31146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074" name="Picture 2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83534" y="2988692"/>
                <a:ext cx="1724025" cy="12954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883534" y="6453680"/>
                <a:ext cx="383329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CA" sz="2400" dirty="0" err="1"/>
                  <a:t>Vartanyan</a:t>
                </a:r>
                <a:r>
                  <a:rPr lang="en-CA" sz="2400" dirty="0"/>
                  <a:t> et al., Nature 1993</a:t>
                </a: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5073569" y="2747653"/>
                <a:ext cx="817172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CA" sz="2800" dirty="0"/>
                  <a:t>Individuals 25% smaller were found in a small island</a:t>
                </a:r>
              </a:p>
              <a:p>
                <a:pPr algn="ctr"/>
                <a:r>
                  <a:rPr lang="en-CA" sz="2800" dirty="0"/>
                  <a:t>Fossils dated 7,000–4,000 </a:t>
                </a:r>
                <a:r>
                  <a:rPr lang="en-CA" sz="2800" dirty="0" err="1"/>
                  <a:t>yr</a:t>
                </a:r>
                <a:r>
                  <a:rPr lang="en-CA" sz="2800" dirty="0"/>
                  <a:t> BP</a:t>
                </a:r>
              </a:p>
            </p:txBody>
          </p:sp>
        </p:grpSp>
        <p:sp>
          <p:nvSpPr>
            <p:cNvPr id="4" name="TextBox 3"/>
            <p:cNvSpPr txBox="1"/>
            <p:nvPr/>
          </p:nvSpPr>
          <p:spPr>
            <a:xfrm>
              <a:off x="4750908" y="4956379"/>
              <a:ext cx="11581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Alaska</a:t>
              </a:r>
              <a:endParaRPr lang="en-CA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808694" y="4999646"/>
              <a:ext cx="1130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Russia</a:t>
              </a:r>
              <a:endParaRPr lang="en-CA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03012" y="521891"/>
            <a:ext cx="9695027" cy="1689847"/>
            <a:chOff x="579011" y="521891"/>
            <a:chExt cx="9695027" cy="1689847"/>
          </a:xfrm>
        </p:grpSpPr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011" y="657372"/>
              <a:ext cx="1158023" cy="882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9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8988" y="845454"/>
              <a:ext cx="5840864" cy="1366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397248" y="521891"/>
              <a:ext cx="18950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41,000 y BP</a:t>
              </a:r>
              <a:endParaRPr lang="en-CA" sz="28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35696" y="534111"/>
              <a:ext cx="18950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12,000 y BP</a:t>
              </a:r>
              <a:endParaRPr lang="en-CA" sz="2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85069" y="1346859"/>
              <a:ext cx="27889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Extinct 9,500 y BP</a:t>
              </a:r>
              <a:endParaRPr lang="en-CA" sz="28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378239" y="3728591"/>
            <a:ext cx="2066704" cy="766733"/>
            <a:chOff x="6421397" y="3947982"/>
            <a:chExt cx="2066704" cy="766733"/>
          </a:xfrm>
        </p:grpSpPr>
        <p:sp>
          <p:nvSpPr>
            <p:cNvPr id="18" name="Rectangle 17"/>
            <p:cNvSpPr/>
            <p:nvPr/>
          </p:nvSpPr>
          <p:spPr>
            <a:xfrm>
              <a:off x="6421397" y="4191495"/>
              <a:ext cx="206670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CA" sz="2800" dirty="0"/>
                <a:t>No humans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7481427" y="3947982"/>
              <a:ext cx="10632" cy="402265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7023190" y="4597910"/>
            <a:ext cx="2954188" cy="779797"/>
            <a:chOff x="6043200" y="4585806"/>
            <a:chExt cx="2954188" cy="779797"/>
          </a:xfrm>
        </p:grpSpPr>
        <p:sp>
          <p:nvSpPr>
            <p:cNvPr id="19" name="Rectangle 18"/>
            <p:cNvSpPr/>
            <p:nvPr/>
          </p:nvSpPr>
          <p:spPr>
            <a:xfrm>
              <a:off x="6043200" y="4842383"/>
              <a:ext cx="29541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CA" sz="2800" dirty="0"/>
                <a:t>No glaciation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7492059" y="4585806"/>
              <a:ext cx="10632" cy="402265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5787926" y="5500564"/>
            <a:ext cx="5103851" cy="1269424"/>
            <a:chOff x="6069576" y="5303267"/>
            <a:chExt cx="5103851" cy="1269424"/>
          </a:xfrm>
        </p:grpSpPr>
        <p:sp>
          <p:nvSpPr>
            <p:cNvPr id="20" name="Rectangle 19"/>
            <p:cNvSpPr/>
            <p:nvPr/>
          </p:nvSpPr>
          <p:spPr>
            <a:xfrm>
              <a:off x="6069576" y="5618584"/>
              <a:ext cx="510385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CA" sz="2800" dirty="0"/>
                <a:t>Dwarfing most likely due to limited resources</a:t>
              </a: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8787481" y="5303267"/>
              <a:ext cx="10632" cy="402265"/>
            </a:xfrm>
            <a:prstGeom prst="straightConnector1">
              <a:avLst/>
            </a:prstGeom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6229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104518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ecological forces</a:t>
            </a:r>
            <a:endParaRPr lang="en-CA" sz="2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740348" y="600779"/>
            <a:ext cx="2711303" cy="48027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PREDATION</a:t>
            </a:r>
            <a:endParaRPr lang="en-CA" sz="24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763568" y="1881313"/>
            <a:ext cx="1800000" cy="48027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PREDATOR</a:t>
            </a:r>
            <a:endParaRPr lang="en-CA" sz="2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1546" y="1121404"/>
            <a:ext cx="1800001" cy="48027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PREY</a:t>
            </a:r>
            <a:endParaRPr lang="en-CA" sz="2000" dirty="0"/>
          </a:p>
        </p:txBody>
      </p:sp>
      <p:pic>
        <p:nvPicPr>
          <p:cNvPr id="8196" name="Picture 4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568" y="2912336"/>
            <a:ext cx="18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546" y="1672727"/>
            <a:ext cx="18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545" y="4021747"/>
            <a:ext cx="18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7150509" y="1081053"/>
            <a:ext cx="1800001" cy="48027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Expected size</a:t>
            </a:r>
            <a:endParaRPr lang="en-CA" sz="2000" dirty="0"/>
          </a:p>
        </p:txBody>
      </p:sp>
      <p:sp>
        <p:nvSpPr>
          <p:cNvPr id="17" name="Freeform 16"/>
          <p:cNvSpPr/>
          <p:nvPr/>
        </p:nvSpPr>
        <p:spPr>
          <a:xfrm>
            <a:off x="2744404" y="4417754"/>
            <a:ext cx="1703549" cy="77400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005" h="1722475">
                <a:moveTo>
                  <a:pt x="34237" y="0"/>
                </a:moveTo>
                <a:cubicBezTo>
                  <a:pt x="-3863" y="382772"/>
                  <a:pt x="-41963" y="765544"/>
                  <a:pt x="108665" y="1052623"/>
                </a:cubicBezTo>
                <a:cubicBezTo>
                  <a:pt x="259293" y="1339702"/>
                  <a:pt x="598649" y="1531088"/>
                  <a:pt x="938005" y="1722475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Freeform 17"/>
          <p:cNvSpPr/>
          <p:nvPr/>
        </p:nvSpPr>
        <p:spPr>
          <a:xfrm flipV="1">
            <a:off x="2744403" y="2254113"/>
            <a:ext cx="1703549" cy="774320"/>
          </a:xfrm>
          <a:custGeom>
            <a:avLst/>
            <a:gdLst>
              <a:gd name="connsiteX0" fmla="*/ 34237 w 938005"/>
              <a:gd name="connsiteY0" fmla="*/ 0 h 1722475"/>
              <a:gd name="connsiteX1" fmla="*/ 108665 w 938005"/>
              <a:gd name="connsiteY1" fmla="*/ 1052623 h 1722475"/>
              <a:gd name="connsiteX2" fmla="*/ 938005 w 938005"/>
              <a:gd name="connsiteY2" fmla="*/ 1722475 h 17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005" h="1722475">
                <a:moveTo>
                  <a:pt x="34237" y="0"/>
                </a:moveTo>
                <a:cubicBezTo>
                  <a:pt x="-3863" y="382772"/>
                  <a:pt x="-41963" y="765544"/>
                  <a:pt x="108665" y="1052623"/>
                </a:cubicBezTo>
                <a:cubicBezTo>
                  <a:pt x="259293" y="1339702"/>
                  <a:pt x="598649" y="1531088"/>
                  <a:pt x="938005" y="1722475"/>
                </a:cubicBez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/>
          <p:cNvGrpSpPr/>
          <p:nvPr/>
        </p:nvGrpSpPr>
        <p:grpSpPr>
          <a:xfrm>
            <a:off x="6237443" y="1675462"/>
            <a:ext cx="4550162" cy="1800000"/>
            <a:chOff x="4713442" y="1675462"/>
            <a:chExt cx="4550162" cy="1800000"/>
          </a:xfrm>
        </p:grpSpPr>
        <p:pic>
          <p:nvPicPr>
            <p:cNvPr id="8199" name="Picture 7"/>
            <p:cNvPicPr preferRelativeResize="0"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6509" y="1675462"/>
              <a:ext cx="1800000" cy="180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7556650" y="2226126"/>
              <a:ext cx="1706954" cy="69320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400" b="1" dirty="0"/>
                <a:t>Smaller is better</a:t>
              </a:r>
              <a:endParaRPr lang="en-CA" sz="2400" b="1" dirty="0"/>
            </a:p>
          </p:txBody>
        </p:sp>
        <p:sp>
          <p:nvSpPr>
            <p:cNvPr id="19" name="Freeform 18"/>
            <p:cNvSpPr/>
            <p:nvPr/>
          </p:nvSpPr>
          <p:spPr>
            <a:xfrm flipV="1">
              <a:off x="4713442" y="2232849"/>
              <a:ext cx="1163821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237442" y="4021747"/>
            <a:ext cx="4353393" cy="1800000"/>
            <a:chOff x="4713441" y="4021747"/>
            <a:chExt cx="4353393" cy="1800000"/>
          </a:xfrm>
        </p:grpSpPr>
        <p:pic>
          <p:nvPicPr>
            <p:cNvPr id="8195" name="Picture 3"/>
            <p:cNvPicPr preferRelativeResize="0"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6509" y="4021747"/>
              <a:ext cx="1800000" cy="180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Title 1"/>
            <p:cNvSpPr txBox="1">
              <a:spLocks/>
            </p:cNvSpPr>
            <p:nvPr/>
          </p:nvSpPr>
          <p:spPr>
            <a:xfrm>
              <a:off x="7556649" y="4575146"/>
              <a:ext cx="1510185" cy="69320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400" b="1" dirty="0"/>
                <a:t>Bigger is better</a:t>
              </a:r>
              <a:endParaRPr lang="en-CA" sz="2400" b="1" dirty="0"/>
            </a:p>
          </p:txBody>
        </p:sp>
        <p:sp>
          <p:nvSpPr>
            <p:cNvPr id="20" name="Freeform 19"/>
            <p:cNvSpPr/>
            <p:nvPr/>
          </p:nvSpPr>
          <p:spPr>
            <a:xfrm flipV="1">
              <a:off x="4713441" y="5205943"/>
              <a:ext cx="1163821" cy="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0 w 903768"/>
                <a:gd name="connsiteY0" fmla="*/ 0 h 1722475"/>
                <a:gd name="connsiteX1" fmla="*/ 903768 w 903768"/>
                <a:gd name="connsiteY1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lnTo>
                    <a:pt x="903768" y="1722475"/>
                  </a:ln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59281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1"/>
          <p:cNvSpPr txBox="1">
            <a:spLocks/>
          </p:cNvSpPr>
          <p:nvPr/>
        </p:nvSpPr>
        <p:spPr>
          <a:xfrm>
            <a:off x="0" y="0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ecological forces</a:t>
            </a:r>
            <a:endParaRPr lang="en-CA" sz="2800" b="1" dirty="0"/>
          </a:p>
        </p:txBody>
      </p:sp>
      <p:sp>
        <p:nvSpPr>
          <p:cNvPr id="31" name="Freeform 25">
            <a:extLst>
              <a:ext uri="{FF2B5EF4-FFF2-40B4-BE49-F238E27FC236}">
                <a16:creationId xmlns:a16="http://schemas.microsoft.com/office/drawing/2014/main" id="{7495B992-8A3A-4049-959B-25E132C8AFB9}"/>
              </a:ext>
            </a:extLst>
          </p:cNvPr>
          <p:cNvSpPr>
            <a:spLocks/>
          </p:cNvSpPr>
          <p:nvPr/>
        </p:nvSpPr>
        <p:spPr bwMode="auto">
          <a:xfrm>
            <a:off x="3471322" y="2941776"/>
            <a:ext cx="5562600" cy="1231900"/>
          </a:xfrm>
          <a:custGeom>
            <a:avLst/>
            <a:gdLst>
              <a:gd name="T0" fmla="*/ 0 w 3504"/>
              <a:gd name="T1" fmla="*/ 728 h 776"/>
              <a:gd name="T2" fmla="*/ 528 w 3504"/>
              <a:gd name="T3" fmla="*/ 536 h 776"/>
              <a:gd name="T4" fmla="*/ 1056 w 3504"/>
              <a:gd name="T5" fmla="*/ 152 h 776"/>
              <a:gd name="T6" fmla="*/ 1536 w 3504"/>
              <a:gd name="T7" fmla="*/ 8 h 776"/>
              <a:gd name="T8" fmla="*/ 2112 w 3504"/>
              <a:gd name="T9" fmla="*/ 104 h 776"/>
              <a:gd name="T10" fmla="*/ 2352 w 3504"/>
              <a:gd name="T11" fmla="*/ 440 h 776"/>
              <a:gd name="T12" fmla="*/ 3024 w 3504"/>
              <a:gd name="T13" fmla="*/ 632 h 776"/>
              <a:gd name="T14" fmla="*/ 3504 w 3504"/>
              <a:gd name="T15" fmla="*/ 776 h 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04" h="776">
                <a:moveTo>
                  <a:pt x="0" y="728"/>
                </a:moveTo>
                <a:cubicBezTo>
                  <a:pt x="176" y="680"/>
                  <a:pt x="352" y="632"/>
                  <a:pt x="528" y="536"/>
                </a:cubicBezTo>
                <a:cubicBezTo>
                  <a:pt x="704" y="440"/>
                  <a:pt x="888" y="240"/>
                  <a:pt x="1056" y="152"/>
                </a:cubicBezTo>
                <a:cubicBezTo>
                  <a:pt x="1224" y="64"/>
                  <a:pt x="1360" y="16"/>
                  <a:pt x="1536" y="8"/>
                </a:cubicBezTo>
                <a:cubicBezTo>
                  <a:pt x="1712" y="0"/>
                  <a:pt x="1976" y="32"/>
                  <a:pt x="2112" y="104"/>
                </a:cubicBezTo>
                <a:cubicBezTo>
                  <a:pt x="2248" y="176"/>
                  <a:pt x="2200" y="352"/>
                  <a:pt x="2352" y="440"/>
                </a:cubicBezTo>
                <a:cubicBezTo>
                  <a:pt x="2504" y="528"/>
                  <a:pt x="2832" y="576"/>
                  <a:pt x="3024" y="632"/>
                </a:cubicBezTo>
                <a:cubicBezTo>
                  <a:pt x="3216" y="688"/>
                  <a:pt x="3360" y="732"/>
                  <a:pt x="3504" y="776"/>
                </a:cubicBezTo>
              </a:path>
            </a:pathLst>
          </a:custGeom>
          <a:noFill/>
          <a:ln w="38100" cap="flat" cmpd="sng">
            <a:solidFill>
              <a:schemeClr val="bg1">
                <a:lumMod val="85000"/>
              </a:schemeClr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CA"/>
          </a:p>
        </p:txBody>
      </p:sp>
      <p:sp>
        <p:nvSpPr>
          <p:cNvPr id="32" name="Text Box 2">
            <a:extLst>
              <a:ext uri="{FF2B5EF4-FFF2-40B4-BE49-F238E27FC236}">
                <a16:creationId xmlns:a16="http://schemas.microsoft.com/office/drawing/2014/main" id="{0229B7AF-7351-403E-ACF6-9DF71382FB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2708" y="1425499"/>
            <a:ext cx="2622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3300"/>
                </a:solidFill>
              </a:rPr>
              <a:t>Competition</a:t>
            </a:r>
            <a:endParaRPr lang="en-CA" sz="3600" b="1" dirty="0">
              <a:solidFill>
                <a:srgbClr val="FF3300"/>
              </a:solidFill>
            </a:endParaRPr>
          </a:p>
        </p:txBody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3743E0A6-EE0D-4A04-AC64-6842E808C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6914" y="4316933"/>
            <a:ext cx="6045200" cy="762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CA"/>
          </a:p>
        </p:txBody>
      </p:sp>
      <p:sp>
        <p:nvSpPr>
          <p:cNvPr id="34" name="Line 9">
            <a:extLst>
              <a:ext uri="{FF2B5EF4-FFF2-40B4-BE49-F238E27FC236}">
                <a16:creationId xmlns:a16="http://schemas.microsoft.com/office/drawing/2014/main" id="{7FB1C384-9A49-4BC2-A9C3-3DF33A4E6533}"/>
              </a:ext>
            </a:extLst>
          </p:cNvPr>
          <p:cNvSpPr>
            <a:spLocks noChangeShapeType="1"/>
          </p:cNvSpPr>
          <p:nvPr/>
        </p:nvSpPr>
        <p:spPr bwMode="auto">
          <a:xfrm>
            <a:off x="7638114" y="4240733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CA"/>
          </a:p>
        </p:txBody>
      </p:sp>
      <p:sp>
        <p:nvSpPr>
          <p:cNvPr id="40" name="Line 10">
            <a:extLst>
              <a:ext uri="{FF2B5EF4-FFF2-40B4-BE49-F238E27FC236}">
                <a16:creationId xmlns:a16="http://schemas.microsoft.com/office/drawing/2014/main" id="{2C98A51B-3BD1-47FC-B071-2AE4E9003864}"/>
              </a:ext>
            </a:extLst>
          </p:cNvPr>
          <p:cNvSpPr>
            <a:spLocks noChangeShapeType="1"/>
          </p:cNvSpPr>
          <p:nvPr/>
        </p:nvSpPr>
        <p:spPr bwMode="auto">
          <a:xfrm>
            <a:off x="9162114" y="4240733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CA"/>
          </a:p>
        </p:txBody>
      </p:sp>
      <p:sp>
        <p:nvSpPr>
          <p:cNvPr id="41" name="Line 11">
            <a:extLst>
              <a:ext uri="{FF2B5EF4-FFF2-40B4-BE49-F238E27FC236}">
                <a16:creationId xmlns:a16="http://schemas.microsoft.com/office/drawing/2014/main" id="{B1340E35-B330-4C37-A5DD-F61902BD2AA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4114" y="4240733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CA"/>
          </a:p>
        </p:txBody>
      </p:sp>
      <p:sp>
        <p:nvSpPr>
          <p:cNvPr id="42" name="Line 12">
            <a:extLst>
              <a:ext uri="{FF2B5EF4-FFF2-40B4-BE49-F238E27FC236}">
                <a16:creationId xmlns:a16="http://schemas.microsoft.com/office/drawing/2014/main" id="{1E1A5940-B240-4D8C-AE62-F55BAFC9C8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90114" y="4240733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CA"/>
          </a:p>
        </p:txBody>
      </p:sp>
      <p:sp>
        <p:nvSpPr>
          <p:cNvPr id="44" name="Text Box 15">
            <a:extLst>
              <a:ext uri="{FF2B5EF4-FFF2-40B4-BE49-F238E27FC236}">
                <a16:creationId xmlns:a16="http://schemas.microsoft.com/office/drawing/2014/main" id="{56F68114-D12E-4B7E-8D5D-A8796A710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0308" y="4482032"/>
            <a:ext cx="19237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/>
              <a:t>Resource variation</a:t>
            </a:r>
            <a:endParaRPr lang="en-CA" dirty="0"/>
          </a:p>
        </p:txBody>
      </p:sp>
      <p:sp>
        <p:nvSpPr>
          <p:cNvPr id="45" name="Line 27">
            <a:extLst>
              <a:ext uri="{FF2B5EF4-FFF2-40B4-BE49-F238E27FC236}">
                <a16:creationId xmlns:a16="http://schemas.microsoft.com/office/drawing/2014/main" id="{DF37DE53-CA98-401F-978E-377926BC7B0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16914" y="2640533"/>
            <a:ext cx="0" cy="1828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CA"/>
          </a:p>
        </p:txBody>
      </p:sp>
      <p:sp>
        <p:nvSpPr>
          <p:cNvPr id="54" name="Text Box 28">
            <a:extLst>
              <a:ext uri="{FF2B5EF4-FFF2-40B4-BE49-F238E27FC236}">
                <a16:creationId xmlns:a16="http://schemas.microsoft.com/office/drawing/2014/main" id="{399B7FBD-5893-4952-8DFE-155AC5D212F9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1547042" y="3474090"/>
            <a:ext cx="2533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/>
              <a:t>Distribution of organisms</a:t>
            </a:r>
            <a:endParaRPr lang="en-CA" sz="1800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02E4E9B-545E-4145-BDDB-D8444EA8B9C7}"/>
              </a:ext>
            </a:extLst>
          </p:cNvPr>
          <p:cNvGrpSpPr/>
          <p:nvPr/>
        </p:nvGrpSpPr>
        <p:grpSpPr>
          <a:xfrm>
            <a:off x="3514306" y="2951317"/>
            <a:ext cx="5715000" cy="1384300"/>
            <a:chOff x="1963304" y="2852736"/>
            <a:chExt cx="5715000" cy="1384300"/>
          </a:xfrm>
        </p:grpSpPr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206DA502-E975-40B6-A79F-81F0F9FD7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3304" y="2852736"/>
              <a:ext cx="5562600" cy="1231900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04" h="776">
                  <a:moveTo>
                    <a:pt x="0" y="728"/>
                  </a:moveTo>
                  <a:cubicBezTo>
                    <a:pt x="176" y="680"/>
                    <a:pt x="352" y="632"/>
                    <a:pt x="528" y="536"/>
                  </a:cubicBezTo>
                  <a:cubicBezTo>
                    <a:pt x="704" y="440"/>
                    <a:pt x="888" y="240"/>
                    <a:pt x="1056" y="152"/>
                  </a:cubicBezTo>
                  <a:cubicBezTo>
                    <a:pt x="1224" y="64"/>
                    <a:pt x="1360" y="16"/>
                    <a:pt x="1536" y="8"/>
                  </a:cubicBezTo>
                  <a:cubicBezTo>
                    <a:pt x="1712" y="0"/>
                    <a:pt x="1976" y="32"/>
                    <a:pt x="2112" y="104"/>
                  </a:cubicBezTo>
                  <a:cubicBezTo>
                    <a:pt x="2248" y="176"/>
                    <a:pt x="2200" y="352"/>
                    <a:pt x="2352" y="440"/>
                  </a:cubicBezTo>
                  <a:cubicBezTo>
                    <a:pt x="2504" y="528"/>
                    <a:pt x="2832" y="576"/>
                    <a:pt x="3024" y="632"/>
                  </a:cubicBezTo>
                  <a:cubicBezTo>
                    <a:pt x="3216" y="688"/>
                    <a:pt x="3360" y="732"/>
                    <a:pt x="3504" y="776"/>
                  </a:cubicBezTo>
                </a:path>
              </a:pathLst>
            </a:custGeom>
            <a:noFill/>
            <a:ln w="38100" cap="flat" cmpd="sng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019DBF0A-51F8-49CD-BA79-B46BA0BAB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704" y="3017701"/>
              <a:ext cx="5562600" cy="1219335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  <a:gd name="connsiteX0" fmla="*/ 0 w 10000"/>
                <a:gd name="connsiteY0" fmla="*/ 9279 h 9898"/>
                <a:gd name="connsiteX1" fmla="*/ 1507 w 10000"/>
                <a:gd name="connsiteY1" fmla="*/ 6805 h 9898"/>
                <a:gd name="connsiteX2" fmla="*/ 3014 w 10000"/>
                <a:gd name="connsiteY2" fmla="*/ 1857 h 9898"/>
                <a:gd name="connsiteX3" fmla="*/ 4384 w 10000"/>
                <a:gd name="connsiteY3" fmla="*/ 1 h 9898"/>
                <a:gd name="connsiteX4" fmla="*/ 5779 w 10000"/>
                <a:gd name="connsiteY4" fmla="*/ 1842 h 9898"/>
                <a:gd name="connsiteX5" fmla="*/ 6712 w 10000"/>
                <a:gd name="connsiteY5" fmla="*/ 5568 h 9898"/>
                <a:gd name="connsiteX6" fmla="*/ 8630 w 10000"/>
                <a:gd name="connsiteY6" fmla="*/ 8042 h 9898"/>
                <a:gd name="connsiteX7" fmla="*/ 10000 w 10000"/>
                <a:gd name="connsiteY7" fmla="*/ 9898 h 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9898">
                  <a:moveTo>
                    <a:pt x="0" y="9279"/>
                  </a:moveTo>
                  <a:cubicBezTo>
                    <a:pt x="502" y="8661"/>
                    <a:pt x="1005" y="8042"/>
                    <a:pt x="1507" y="6805"/>
                  </a:cubicBezTo>
                  <a:cubicBezTo>
                    <a:pt x="2009" y="5568"/>
                    <a:pt x="2534" y="2991"/>
                    <a:pt x="3014" y="1857"/>
                  </a:cubicBezTo>
                  <a:cubicBezTo>
                    <a:pt x="3493" y="723"/>
                    <a:pt x="3923" y="3"/>
                    <a:pt x="4384" y="1"/>
                  </a:cubicBezTo>
                  <a:cubicBezTo>
                    <a:pt x="4845" y="-1"/>
                    <a:pt x="5391" y="914"/>
                    <a:pt x="5779" y="1842"/>
                  </a:cubicBezTo>
                  <a:cubicBezTo>
                    <a:pt x="6168" y="2770"/>
                    <a:pt x="6237" y="4535"/>
                    <a:pt x="6712" y="5568"/>
                  </a:cubicBezTo>
                  <a:cubicBezTo>
                    <a:pt x="7187" y="6601"/>
                    <a:pt x="8082" y="7321"/>
                    <a:pt x="8630" y="8042"/>
                  </a:cubicBezTo>
                  <a:cubicBezTo>
                    <a:pt x="9178" y="8764"/>
                    <a:pt x="9589" y="9331"/>
                    <a:pt x="10000" y="9898"/>
                  </a:cubicBezTo>
                </a:path>
              </a:pathLst>
            </a:custGeom>
            <a:noFill/>
            <a:ln w="38100" cap="flat" cmpd="sng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A093A92-2E4F-424F-A99D-805989A60FE1}"/>
              </a:ext>
            </a:extLst>
          </p:cNvPr>
          <p:cNvGrpSpPr/>
          <p:nvPr/>
        </p:nvGrpSpPr>
        <p:grpSpPr>
          <a:xfrm>
            <a:off x="3420311" y="3073606"/>
            <a:ext cx="5868803" cy="1408426"/>
            <a:chOff x="1961901" y="2981009"/>
            <a:chExt cx="5868803" cy="1408426"/>
          </a:xfrm>
        </p:grpSpPr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0910CFA2-DEBE-44DC-8DFF-90AF5F7C8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1901" y="2981009"/>
              <a:ext cx="5562600" cy="1238306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712 w 10000"/>
                <a:gd name="connsiteY5" fmla="*/ 5722 h 10052"/>
                <a:gd name="connsiteX6" fmla="*/ 8630 w 10000"/>
                <a:gd name="connsiteY6" fmla="*/ 8196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30 w 10000"/>
                <a:gd name="connsiteY6" fmla="*/ 8196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68 w 10000"/>
                <a:gd name="connsiteY6" fmla="*/ 9577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68 w 10000"/>
                <a:gd name="connsiteY6" fmla="*/ 9577 h 10052"/>
                <a:gd name="connsiteX7" fmla="*/ 10000 w 10000"/>
                <a:gd name="connsiteY7" fmla="*/ 10052 h 1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52">
                  <a:moveTo>
                    <a:pt x="0" y="9433"/>
                  </a:moveTo>
                  <a:cubicBezTo>
                    <a:pt x="502" y="8815"/>
                    <a:pt x="1005" y="8196"/>
                    <a:pt x="1507" y="6959"/>
                  </a:cubicBezTo>
                  <a:cubicBezTo>
                    <a:pt x="2009" y="5722"/>
                    <a:pt x="2534" y="3145"/>
                    <a:pt x="3014" y="2011"/>
                  </a:cubicBezTo>
                  <a:cubicBezTo>
                    <a:pt x="3493" y="877"/>
                    <a:pt x="3904" y="-461"/>
                    <a:pt x="4384" y="155"/>
                  </a:cubicBezTo>
                  <a:cubicBezTo>
                    <a:pt x="4864" y="771"/>
                    <a:pt x="5460" y="4277"/>
                    <a:pt x="5893" y="5708"/>
                  </a:cubicBezTo>
                  <a:cubicBezTo>
                    <a:pt x="6326" y="7139"/>
                    <a:pt x="6518" y="8098"/>
                    <a:pt x="6980" y="8743"/>
                  </a:cubicBezTo>
                  <a:cubicBezTo>
                    <a:pt x="7443" y="9388"/>
                    <a:pt x="8101" y="9374"/>
                    <a:pt x="8668" y="9577"/>
                  </a:cubicBezTo>
                  <a:cubicBezTo>
                    <a:pt x="9216" y="10299"/>
                    <a:pt x="9589" y="9485"/>
                    <a:pt x="10000" y="10052"/>
                  </a:cubicBezTo>
                </a:path>
              </a:pathLst>
            </a:custGeom>
            <a:noFill/>
            <a:ln w="38100" cap="flat" cmpd="sng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02AEC0E0-37BA-4D61-A31B-0AAE7C9FB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134" y="3262162"/>
              <a:ext cx="5626570" cy="1127273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  <a:gd name="connsiteX0" fmla="*/ 0 w 10000"/>
                <a:gd name="connsiteY0" fmla="*/ 9294 h 9913"/>
                <a:gd name="connsiteX1" fmla="*/ 1908 w 10000"/>
                <a:gd name="connsiteY1" fmla="*/ 8115 h 9913"/>
                <a:gd name="connsiteX2" fmla="*/ 3014 w 10000"/>
                <a:gd name="connsiteY2" fmla="*/ 1872 h 9913"/>
                <a:gd name="connsiteX3" fmla="*/ 4384 w 10000"/>
                <a:gd name="connsiteY3" fmla="*/ 16 h 9913"/>
                <a:gd name="connsiteX4" fmla="*/ 6027 w 10000"/>
                <a:gd name="connsiteY4" fmla="*/ 1253 h 9913"/>
                <a:gd name="connsiteX5" fmla="*/ 6712 w 10000"/>
                <a:gd name="connsiteY5" fmla="*/ 5583 h 9913"/>
                <a:gd name="connsiteX6" fmla="*/ 8630 w 10000"/>
                <a:gd name="connsiteY6" fmla="*/ 8057 h 9913"/>
                <a:gd name="connsiteX7" fmla="*/ 10000 w 10000"/>
                <a:gd name="connsiteY7" fmla="*/ 9913 h 9913"/>
                <a:gd name="connsiteX0" fmla="*/ 0 w 10000"/>
                <a:gd name="connsiteY0" fmla="*/ 9689 h 10313"/>
                <a:gd name="connsiteX1" fmla="*/ 1908 w 10000"/>
                <a:gd name="connsiteY1" fmla="*/ 8499 h 10313"/>
                <a:gd name="connsiteX2" fmla="*/ 3320 w 10000"/>
                <a:gd name="connsiteY2" fmla="*/ 7164 h 10313"/>
                <a:gd name="connsiteX3" fmla="*/ 4384 w 10000"/>
                <a:gd name="connsiteY3" fmla="*/ 329 h 10313"/>
                <a:gd name="connsiteX4" fmla="*/ 6027 w 10000"/>
                <a:gd name="connsiteY4" fmla="*/ 1577 h 10313"/>
                <a:gd name="connsiteX5" fmla="*/ 6712 w 10000"/>
                <a:gd name="connsiteY5" fmla="*/ 5945 h 10313"/>
                <a:gd name="connsiteX6" fmla="*/ 8630 w 10000"/>
                <a:gd name="connsiteY6" fmla="*/ 8441 h 10313"/>
                <a:gd name="connsiteX7" fmla="*/ 10000 w 10000"/>
                <a:gd name="connsiteY7" fmla="*/ 10313 h 10313"/>
                <a:gd name="connsiteX0" fmla="*/ 0 w 10115"/>
                <a:gd name="connsiteY0" fmla="*/ 8818 h 10313"/>
                <a:gd name="connsiteX1" fmla="*/ 2023 w 10115"/>
                <a:gd name="connsiteY1" fmla="*/ 8499 h 10313"/>
                <a:gd name="connsiteX2" fmla="*/ 3435 w 10115"/>
                <a:gd name="connsiteY2" fmla="*/ 7164 h 10313"/>
                <a:gd name="connsiteX3" fmla="*/ 4499 w 10115"/>
                <a:gd name="connsiteY3" fmla="*/ 329 h 10313"/>
                <a:gd name="connsiteX4" fmla="*/ 6142 w 10115"/>
                <a:gd name="connsiteY4" fmla="*/ 1577 h 10313"/>
                <a:gd name="connsiteX5" fmla="*/ 6827 w 10115"/>
                <a:gd name="connsiteY5" fmla="*/ 5945 h 10313"/>
                <a:gd name="connsiteX6" fmla="*/ 8745 w 10115"/>
                <a:gd name="connsiteY6" fmla="*/ 8441 h 10313"/>
                <a:gd name="connsiteX7" fmla="*/ 10115 w 10115"/>
                <a:gd name="connsiteY7" fmla="*/ 10313 h 10313"/>
                <a:gd name="connsiteX0" fmla="*/ 0 w 10115"/>
                <a:gd name="connsiteY0" fmla="*/ 7736 h 9231"/>
                <a:gd name="connsiteX1" fmla="*/ 2023 w 10115"/>
                <a:gd name="connsiteY1" fmla="*/ 7417 h 9231"/>
                <a:gd name="connsiteX2" fmla="*/ 3435 w 10115"/>
                <a:gd name="connsiteY2" fmla="*/ 6082 h 9231"/>
                <a:gd name="connsiteX3" fmla="*/ 4881 w 10115"/>
                <a:gd name="connsiteY3" fmla="*/ 727 h 9231"/>
                <a:gd name="connsiteX4" fmla="*/ 6142 w 10115"/>
                <a:gd name="connsiteY4" fmla="*/ 495 h 9231"/>
                <a:gd name="connsiteX5" fmla="*/ 6827 w 10115"/>
                <a:gd name="connsiteY5" fmla="*/ 4863 h 9231"/>
                <a:gd name="connsiteX6" fmla="*/ 8745 w 10115"/>
                <a:gd name="connsiteY6" fmla="*/ 7359 h 9231"/>
                <a:gd name="connsiteX7" fmla="*/ 10115 w 10115"/>
                <a:gd name="connsiteY7" fmla="*/ 9231 h 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15" h="9231">
                  <a:moveTo>
                    <a:pt x="0" y="7736"/>
                  </a:moveTo>
                  <a:cubicBezTo>
                    <a:pt x="502" y="7112"/>
                    <a:pt x="1451" y="7693"/>
                    <a:pt x="2023" y="7417"/>
                  </a:cubicBezTo>
                  <a:cubicBezTo>
                    <a:pt x="2596" y="7141"/>
                    <a:pt x="2959" y="7197"/>
                    <a:pt x="3435" y="6082"/>
                  </a:cubicBezTo>
                  <a:cubicBezTo>
                    <a:pt x="3911" y="4967"/>
                    <a:pt x="4430" y="1658"/>
                    <a:pt x="4881" y="727"/>
                  </a:cubicBezTo>
                  <a:cubicBezTo>
                    <a:pt x="5332" y="-204"/>
                    <a:pt x="5818" y="-194"/>
                    <a:pt x="6142" y="495"/>
                  </a:cubicBezTo>
                  <a:cubicBezTo>
                    <a:pt x="6466" y="1184"/>
                    <a:pt x="6394" y="3719"/>
                    <a:pt x="6827" y="4863"/>
                  </a:cubicBezTo>
                  <a:cubicBezTo>
                    <a:pt x="7261" y="6007"/>
                    <a:pt x="8197" y="6631"/>
                    <a:pt x="8745" y="7359"/>
                  </a:cubicBezTo>
                  <a:cubicBezTo>
                    <a:pt x="9293" y="8087"/>
                    <a:pt x="9704" y="8659"/>
                    <a:pt x="10115" y="9231"/>
                  </a:cubicBezTo>
                </a:path>
              </a:pathLst>
            </a:custGeom>
            <a:noFill/>
            <a:ln w="38100" cap="flat" cmpd="sng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7800B9DB-FBA7-4CC9-A24A-C424F01D4450}"/>
              </a:ext>
            </a:extLst>
          </p:cNvPr>
          <p:cNvGrpSpPr/>
          <p:nvPr/>
        </p:nvGrpSpPr>
        <p:grpSpPr>
          <a:xfrm>
            <a:off x="3342745" y="3277292"/>
            <a:ext cx="5847537" cy="1140447"/>
            <a:chOff x="2007971" y="3263159"/>
            <a:chExt cx="5847537" cy="1140447"/>
          </a:xfrm>
        </p:grpSpPr>
        <p:sp>
          <p:nvSpPr>
            <p:cNvPr id="63" name="Freeform 25">
              <a:extLst>
                <a:ext uri="{FF2B5EF4-FFF2-40B4-BE49-F238E27FC236}">
                  <a16:creationId xmlns:a16="http://schemas.microsoft.com/office/drawing/2014/main" id="{DD926C60-2222-4BBC-9644-F4E9ACBF5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8938" y="3336529"/>
              <a:ext cx="5626570" cy="1067077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  <a:gd name="connsiteX0" fmla="*/ 0 w 10000"/>
                <a:gd name="connsiteY0" fmla="*/ 9294 h 9913"/>
                <a:gd name="connsiteX1" fmla="*/ 1908 w 10000"/>
                <a:gd name="connsiteY1" fmla="*/ 8115 h 9913"/>
                <a:gd name="connsiteX2" fmla="*/ 3014 w 10000"/>
                <a:gd name="connsiteY2" fmla="*/ 1872 h 9913"/>
                <a:gd name="connsiteX3" fmla="*/ 4384 w 10000"/>
                <a:gd name="connsiteY3" fmla="*/ 16 h 9913"/>
                <a:gd name="connsiteX4" fmla="*/ 6027 w 10000"/>
                <a:gd name="connsiteY4" fmla="*/ 1253 h 9913"/>
                <a:gd name="connsiteX5" fmla="*/ 6712 w 10000"/>
                <a:gd name="connsiteY5" fmla="*/ 5583 h 9913"/>
                <a:gd name="connsiteX6" fmla="*/ 8630 w 10000"/>
                <a:gd name="connsiteY6" fmla="*/ 8057 h 9913"/>
                <a:gd name="connsiteX7" fmla="*/ 10000 w 10000"/>
                <a:gd name="connsiteY7" fmla="*/ 9913 h 9913"/>
                <a:gd name="connsiteX0" fmla="*/ 0 w 10000"/>
                <a:gd name="connsiteY0" fmla="*/ 9689 h 10313"/>
                <a:gd name="connsiteX1" fmla="*/ 1908 w 10000"/>
                <a:gd name="connsiteY1" fmla="*/ 8499 h 10313"/>
                <a:gd name="connsiteX2" fmla="*/ 3320 w 10000"/>
                <a:gd name="connsiteY2" fmla="*/ 7164 h 10313"/>
                <a:gd name="connsiteX3" fmla="*/ 4384 w 10000"/>
                <a:gd name="connsiteY3" fmla="*/ 329 h 10313"/>
                <a:gd name="connsiteX4" fmla="*/ 6027 w 10000"/>
                <a:gd name="connsiteY4" fmla="*/ 1577 h 10313"/>
                <a:gd name="connsiteX5" fmla="*/ 6712 w 10000"/>
                <a:gd name="connsiteY5" fmla="*/ 5945 h 10313"/>
                <a:gd name="connsiteX6" fmla="*/ 8630 w 10000"/>
                <a:gd name="connsiteY6" fmla="*/ 8441 h 10313"/>
                <a:gd name="connsiteX7" fmla="*/ 10000 w 10000"/>
                <a:gd name="connsiteY7" fmla="*/ 10313 h 10313"/>
                <a:gd name="connsiteX0" fmla="*/ 0 w 10115"/>
                <a:gd name="connsiteY0" fmla="*/ 8818 h 10313"/>
                <a:gd name="connsiteX1" fmla="*/ 2023 w 10115"/>
                <a:gd name="connsiteY1" fmla="*/ 8499 h 10313"/>
                <a:gd name="connsiteX2" fmla="*/ 3435 w 10115"/>
                <a:gd name="connsiteY2" fmla="*/ 7164 h 10313"/>
                <a:gd name="connsiteX3" fmla="*/ 4499 w 10115"/>
                <a:gd name="connsiteY3" fmla="*/ 329 h 10313"/>
                <a:gd name="connsiteX4" fmla="*/ 6142 w 10115"/>
                <a:gd name="connsiteY4" fmla="*/ 1577 h 10313"/>
                <a:gd name="connsiteX5" fmla="*/ 6827 w 10115"/>
                <a:gd name="connsiteY5" fmla="*/ 5945 h 10313"/>
                <a:gd name="connsiteX6" fmla="*/ 8745 w 10115"/>
                <a:gd name="connsiteY6" fmla="*/ 8441 h 10313"/>
                <a:gd name="connsiteX7" fmla="*/ 10115 w 10115"/>
                <a:gd name="connsiteY7" fmla="*/ 10313 h 10313"/>
                <a:gd name="connsiteX0" fmla="*/ 0 w 10115"/>
                <a:gd name="connsiteY0" fmla="*/ 7736 h 9231"/>
                <a:gd name="connsiteX1" fmla="*/ 2023 w 10115"/>
                <a:gd name="connsiteY1" fmla="*/ 7417 h 9231"/>
                <a:gd name="connsiteX2" fmla="*/ 3435 w 10115"/>
                <a:gd name="connsiteY2" fmla="*/ 6082 h 9231"/>
                <a:gd name="connsiteX3" fmla="*/ 4881 w 10115"/>
                <a:gd name="connsiteY3" fmla="*/ 727 h 9231"/>
                <a:gd name="connsiteX4" fmla="*/ 6142 w 10115"/>
                <a:gd name="connsiteY4" fmla="*/ 495 h 9231"/>
                <a:gd name="connsiteX5" fmla="*/ 6827 w 10115"/>
                <a:gd name="connsiteY5" fmla="*/ 4863 h 9231"/>
                <a:gd name="connsiteX6" fmla="*/ 8745 w 10115"/>
                <a:gd name="connsiteY6" fmla="*/ 7359 h 9231"/>
                <a:gd name="connsiteX7" fmla="*/ 10115 w 10115"/>
                <a:gd name="connsiteY7" fmla="*/ 9231 h 9231"/>
                <a:gd name="connsiteX0" fmla="*/ 0 w 10000"/>
                <a:gd name="connsiteY0" fmla="*/ 8429 h 10049"/>
                <a:gd name="connsiteX1" fmla="*/ 2000 w 10000"/>
                <a:gd name="connsiteY1" fmla="*/ 8084 h 10049"/>
                <a:gd name="connsiteX2" fmla="*/ 4322 w 10000"/>
                <a:gd name="connsiteY2" fmla="*/ 7487 h 10049"/>
                <a:gd name="connsiteX3" fmla="*/ 4826 w 10000"/>
                <a:gd name="connsiteY3" fmla="*/ 837 h 10049"/>
                <a:gd name="connsiteX4" fmla="*/ 6072 w 10000"/>
                <a:gd name="connsiteY4" fmla="*/ 585 h 10049"/>
                <a:gd name="connsiteX5" fmla="*/ 6749 w 10000"/>
                <a:gd name="connsiteY5" fmla="*/ 5317 h 10049"/>
                <a:gd name="connsiteX6" fmla="*/ 8646 w 10000"/>
                <a:gd name="connsiteY6" fmla="*/ 8021 h 10049"/>
                <a:gd name="connsiteX7" fmla="*/ 10000 w 10000"/>
                <a:gd name="connsiteY7" fmla="*/ 10049 h 10049"/>
                <a:gd name="connsiteX0" fmla="*/ 0 w 10000"/>
                <a:gd name="connsiteY0" fmla="*/ 7846 h 9466"/>
                <a:gd name="connsiteX1" fmla="*/ 2000 w 10000"/>
                <a:gd name="connsiteY1" fmla="*/ 7501 h 9466"/>
                <a:gd name="connsiteX2" fmla="*/ 4322 w 10000"/>
                <a:gd name="connsiteY2" fmla="*/ 6904 h 9466"/>
                <a:gd name="connsiteX3" fmla="*/ 5223 w 10000"/>
                <a:gd name="connsiteY3" fmla="*/ 4215 h 9466"/>
                <a:gd name="connsiteX4" fmla="*/ 6072 w 10000"/>
                <a:gd name="connsiteY4" fmla="*/ 2 h 9466"/>
                <a:gd name="connsiteX5" fmla="*/ 6749 w 10000"/>
                <a:gd name="connsiteY5" fmla="*/ 4734 h 9466"/>
                <a:gd name="connsiteX6" fmla="*/ 8646 w 10000"/>
                <a:gd name="connsiteY6" fmla="*/ 7438 h 9466"/>
                <a:gd name="connsiteX7" fmla="*/ 10000 w 10000"/>
                <a:gd name="connsiteY7" fmla="*/ 9466 h 9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9466">
                  <a:moveTo>
                    <a:pt x="0" y="7846"/>
                  </a:moveTo>
                  <a:cubicBezTo>
                    <a:pt x="496" y="7170"/>
                    <a:pt x="1280" y="7658"/>
                    <a:pt x="2000" y="7501"/>
                  </a:cubicBezTo>
                  <a:cubicBezTo>
                    <a:pt x="2720" y="7344"/>
                    <a:pt x="3785" y="7452"/>
                    <a:pt x="4322" y="6904"/>
                  </a:cubicBezTo>
                  <a:cubicBezTo>
                    <a:pt x="4859" y="6356"/>
                    <a:pt x="4931" y="5365"/>
                    <a:pt x="5223" y="4215"/>
                  </a:cubicBezTo>
                  <a:cubicBezTo>
                    <a:pt x="5515" y="3065"/>
                    <a:pt x="5818" y="-84"/>
                    <a:pt x="6072" y="2"/>
                  </a:cubicBezTo>
                  <a:cubicBezTo>
                    <a:pt x="6326" y="88"/>
                    <a:pt x="6321" y="3495"/>
                    <a:pt x="6749" y="4734"/>
                  </a:cubicBezTo>
                  <a:cubicBezTo>
                    <a:pt x="7178" y="5973"/>
                    <a:pt x="8104" y="6649"/>
                    <a:pt x="8646" y="7438"/>
                  </a:cubicBezTo>
                  <a:cubicBezTo>
                    <a:pt x="9187" y="8227"/>
                    <a:pt x="9594" y="8846"/>
                    <a:pt x="10000" y="9466"/>
                  </a:cubicBezTo>
                </a:path>
              </a:pathLst>
            </a:custGeom>
            <a:noFill/>
            <a:ln w="38100" cap="flat" cmpd="sng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 dirty="0"/>
            </a:p>
          </p:txBody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id="{014828EB-155E-405E-83FB-F72D453DC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7971" y="3263159"/>
              <a:ext cx="5562600" cy="991593"/>
            </a:xfrm>
            <a:custGeom>
              <a:avLst/>
              <a:gdLst>
                <a:gd name="T0" fmla="*/ 0 w 3504"/>
                <a:gd name="T1" fmla="*/ 728 h 776"/>
                <a:gd name="T2" fmla="*/ 528 w 3504"/>
                <a:gd name="T3" fmla="*/ 536 h 776"/>
                <a:gd name="T4" fmla="*/ 1056 w 3504"/>
                <a:gd name="T5" fmla="*/ 152 h 776"/>
                <a:gd name="T6" fmla="*/ 1536 w 3504"/>
                <a:gd name="T7" fmla="*/ 8 h 776"/>
                <a:gd name="T8" fmla="*/ 2112 w 3504"/>
                <a:gd name="T9" fmla="*/ 104 h 776"/>
                <a:gd name="T10" fmla="*/ 2352 w 3504"/>
                <a:gd name="T11" fmla="*/ 440 h 776"/>
                <a:gd name="T12" fmla="*/ 3024 w 3504"/>
                <a:gd name="T13" fmla="*/ 632 h 776"/>
                <a:gd name="T14" fmla="*/ 3504 w 3504"/>
                <a:gd name="T15" fmla="*/ 776 h 776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712 w 10000"/>
                <a:gd name="connsiteY5" fmla="*/ 5722 h 10052"/>
                <a:gd name="connsiteX6" fmla="*/ 8630 w 10000"/>
                <a:gd name="connsiteY6" fmla="*/ 8196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30 w 10000"/>
                <a:gd name="connsiteY6" fmla="*/ 8196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68 w 10000"/>
                <a:gd name="connsiteY6" fmla="*/ 9577 h 10052"/>
                <a:gd name="connsiteX7" fmla="*/ 10000 w 10000"/>
                <a:gd name="connsiteY7" fmla="*/ 10052 h 10052"/>
                <a:gd name="connsiteX0" fmla="*/ 0 w 10000"/>
                <a:gd name="connsiteY0" fmla="*/ 9433 h 10052"/>
                <a:gd name="connsiteX1" fmla="*/ 1507 w 10000"/>
                <a:gd name="connsiteY1" fmla="*/ 6959 h 10052"/>
                <a:gd name="connsiteX2" fmla="*/ 3014 w 10000"/>
                <a:gd name="connsiteY2" fmla="*/ 2011 h 10052"/>
                <a:gd name="connsiteX3" fmla="*/ 4384 w 10000"/>
                <a:gd name="connsiteY3" fmla="*/ 155 h 10052"/>
                <a:gd name="connsiteX4" fmla="*/ 5893 w 10000"/>
                <a:gd name="connsiteY4" fmla="*/ 5708 h 10052"/>
                <a:gd name="connsiteX5" fmla="*/ 6980 w 10000"/>
                <a:gd name="connsiteY5" fmla="*/ 8743 h 10052"/>
                <a:gd name="connsiteX6" fmla="*/ 8668 w 10000"/>
                <a:gd name="connsiteY6" fmla="*/ 9577 h 10052"/>
                <a:gd name="connsiteX7" fmla="*/ 10000 w 10000"/>
                <a:gd name="connsiteY7" fmla="*/ 10052 h 10052"/>
                <a:gd name="connsiteX0" fmla="*/ 0 w 10000"/>
                <a:gd name="connsiteY0" fmla="*/ 7692 h 8311"/>
                <a:gd name="connsiteX1" fmla="*/ 1507 w 10000"/>
                <a:gd name="connsiteY1" fmla="*/ 5218 h 8311"/>
                <a:gd name="connsiteX2" fmla="*/ 3014 w 10000"/>
                <a:gd name="connsiteY2" fmla="*/ 270 h 8311"/>
                <a:gd name="connsiteX3" fmla="*/ 3925 w 10000"/>
                <a:gd name="connsiteY3" fmla="*/ 1003 h 8311"/>
                <a:gd name="connsiteX4" fmla="*/ 5893 w 10000"/>
                <a:gd name="connsiteY4" fmla="*/ 3967 h 8311"/>
                <a:gd name="connsiteX5" fmla="*/ 6980 w 10000"/>
                <a:gd name="connsiteY5" fmla="*/ 7002 h 8311"/>
                <a:gd name="connsiteX6" fmla="*/ 8668 w 10000"/>
                <a:gd name="connsiteY6" fmla="*/ 7836 h 8311"/>
                <a:gd name="connsiteX7" fmla="*/ 10000 w 10000"/>
                <a:gd name="connsiteY7" fmla="*/ 8311 h 8311"/>
                <a:gd name="connsiteX0" fmla="*/ 0 w 10000"/>
                <a:gd name="connsiteY0" fmla="*/ 9345 h 10090"/>
                <a:gd name="connsiteX1" fmla="*/ 1507 w 10000"/>
                <a:gd name="connsiteY1" fmla="*/ 6368 h 10090"/>
                <a:gd name="connsiteX2" fmla="*/ 3014 w 10000"/>
                <a:gd name="connsiteY2" fmla="*/ 415 h 10090"/>
                <a:gd name="connsiteX3" fmla="*/ 3925 w 10000"/>
                <a:gd name="connsiteY3" fmla="*/ 1297 h 10090"/>
                <a:gd name="connsiteX4" fmla="*/ 4479 w 10000"/>
                <a:gd name="connsiteY4" fmla="*/ 7667 h 10090"/>
                <a:gd name="connsiteX5" fmla="*/ 6980 w 10000"/>
                <a:gd name="connsiteY5" fmla="*/ 8515 h 10090"/>
                <a:gd name="connsiteX6" fmla="*/ 8668 w 10000"/>
                <a:gd name="connsiteY6" fmla="*/ 9518 h 10090"/>
                <a:gd name="connsiteX7" fmla="*/ 10000 w 10000"/>
                <a:gd name="connsiteY7" fmla="*/ 10090 h 10090"/>
                <a:gd name="connsiteX0" fmla="*/ 0 w 10000"/>
                <a:gd name="connsiteY0" fmla="*/ 9345 h 10090"/>
                <a:gd name="connsiteX1" fmla="*/ 1507 w 10000"/>
                <a:gd name="connsiteY1" fmla="*/ 6368 h 10090"/>
                <a:gd name="connsiteX2" fmla="*/ 3014 w 10000"/>
                <a:gd name="connsiteY2" fmla="*/ 415 h 10090"/>
                <a:gd name="connsiteX3" fmla="*/ 3925 w 10000"/>
                <a:gd name="connsiteY3" fmla="*/ 1297 h 10090"/>
                <a:gd name="connsiteX4" fmla="*/ 4479 w 10000"/>
                <a:gd name="connsiteY4" fmla="*/ 7667 h 10090"/>
                <a:gd name="connsiteX5" fmla="*/ 6980 w 10000"/>
                <a:gd name="connsiteY5" fmla="*/ 9346 h 10090"/>
                <a:gd name="connsiteX6" fmla="*/ 8668 w 10000"/>
                <a:gd name="connsiteY6" fmla="*/ 9518 h 10090"/>
                <a:gd name="connsiteX7" fmla="*/ 10000 w 10000"/>
                <a:gd name="connsiteY7" fmla="*/ 10090 h 10090"/>
                <a:gd name="connsiteX0" fmla="*/ 0 w 10000"/>
                <a:gd name="connsiteY0" fmla="*/ 9465 h 10210"/>
                <a:gd name="connsiteX1" fmla="*/ 1507 w 10000"/>
                <a:gd name="connsiteY1" fmla="*/ 6488 h 10210"/>
                <a:gd name="connsiteX2" fmla="*/ 3014 w 10000"/>
                <a:gd name="connsiteY2" fmla="*/ 535 h 10210"/>
                <a:gd name="connsiteX3" fmla="*/ 4154 w 10000"/>
                <a:gd name="connsiteY3" fmla="*/ 1105 h 10210"/>
                <a:gd name="connsiteX4" fmla="*/ 4479 w 10000"/>
                <a:gd name="connsiteY4" fmla="*/ 7787 h 10210"/>
                <a:gd name="connsiteX5" fmla="*/ 6980 w 10000"/>
                <a:gd name="connsiteY5" fmla="*/ 9466 h 10210"/>
                <a:gd name="connsiteX6" fmla="*/ 8668 w 10000"/>
                <a:gd name="connsiteY6" fmla="*/ 9638 h 10210"/>
                <a:gd name="connsiteX7" fmla="*/ 10000 w 10000"/>
                <a:gd name="connsiteY7" fmla="*/ 10210 h 10210"/>
                <a:gd name="connsiteX0" fmla="*/ 0 w 10000"/>
                <a:gd name="connsiteY0" fmla="*/ 9034 h 9779"/>
                <a:gd name="connsiteX1" fmla="*/ 1507 w 10000"/>
                <a:gd name="connsiteY1" fmla="*/ 6057 h 9779"/>
                <a:gd name="connsiteX2" fmla="*/ 3014 w 10000"/>
                <a:gd name="connsiteY2" fmla="*/ 104 h 9779"/>
                <a:gd name="connsiteX3" fmla="*/ 3676 w 10000"/>
                <a:gd name="connsiteY3" fmla="*/ 2647 h 9779"/>
                <a:gd name="connsiteX4" fmla="*/ 4479 w 10000"/>
                <a:gd name="connsiteY4" fmla="*/ 7356 h 9779"/>
                <a:gd name="connsiteX5" fmla="*/ 6980 w 10000"/>
                <a:gd name="connsiteY5" fmla="*/ 9035 h 9779"/>
                <a:gd name="connsiteX6" fmla="*/ 8668 w 10000"/>
                <a:gd name="connsiteY6" fmla="*/ 9207 h 9779"/>
                <a:gd name="connsiteX7" fmla="*/ 10000 w 10000"/>
                <a:gd name="connsiteY7" fmla="*/ 9779 h 9779"/>
                <a:gd name="connsiteX0" fmla="*/ 0 w 10000"/>
                <a:gd name="connsiteY0" fmla="*/ 9142 h 9904"/>
                <a:gd name="connsiteX1" fmla="*/ 1507 w 10000"/>
                <a:gd name="connsiteY1" fmla="*/ 6098 h 9904"/>
                <a:gd name="connsiteX2" fmla="*/ 3014 w 10000"/>
                <a:gd name="connsiteY2" fmla="*/ 10 h 9904"/>
                <a:gd name="connsiteX3" fmla="*/ 4938 w 10000"/>
                <a:gd name="connsiteY3" fmla="*/ 4735 h 9904"/>
                <a:gd name="connsiteX4" fmla="*/ 4479 w 10000"/>
                <a:gd name="connsiteY4" fmla="*/ 7426 h 9904"/>
                <a:gd name="connsiteX5" fmla="*/ 6980 w 10000"/>
                <a:gd name="connsiteY5" fmla="*/ 9143 h 9904"/>
                <a:gd name="connsiteX6" fmla="*/ 8668 w 10000"/>
                <a:gd name="connsiteY6" fmla="*/ 9319 h 9904"/>
                <a:gd name="connsiteX7" fmla="*/ 10000 w 10000"/>
                <a:gd name="connsiteY7" fmla="*/ 9904 h 9904"/>
                <a:gd name="connsiteX0" fmla="*/ 0 w 10000"/>
                <a:gd name="connsiteY0" fmla="*/ 9231 h 10000"/>
                <a:gd name="connsiteX1" fmla="*/ 1507 w 10000"/>
                <a:gd name="connsiteY1" fmla="*/ 6157 h 10000"/>
                <a:gd name="connsiteX2" fmla="*/ 3014 w 10000"/>
                <a:gd name="connsiteY2" fmla="*/ 10 h 10000"/>
                <a:gd name="connsiteX3" fmla="*/ 4938 w 10000"/>
                <a:gd name="connsiteY3" fmla="*/ 4781 h 10000"/>
                <a:gd name="connsiteX4" fmla="*/ 5511 w 10000"/>
                <a:gd name="connsiteY4" fmla="*/ 7712 h 10000"/>
                <a:gd name="connsiteX5" fmla="*/ 6980 w 10000"/>
                <a:gd name="connsiteY5" fmla="*/ 9232 h 10000"/>
                <a:gd name="connsiteX6" fmla="*/ 8668 w 10000"/>
                <a:gd name="connsiteY6" fmla="*/ 9409 h 10000"/>
                <a:gd name="connsiteX7" fmla="*/ 10000 w 10000"/>
                <a:gd name="connsiteY7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00">
                  <a:moveTo>
                    <a:pt x="0" y="9231"/>
                  </a:moveTo>
                  <a:cubicBezTo>
                    <a:pt x="502" y="8463"/>
                    <a:pt x="1005" y="7695"/>
                    <a:pt x="1507" y="6157"/>
                  </a:cubicBezTo>
                  <a:cubicBezTo>
                    <a:pt x="2009" y="4620"/>
                    <a:pt x="2442" y="239"/>
                    <a:pt x="3014" y="10"/>
                  </a:cubicBezTo>
                  <a:cubicBezTo>
                    <a:pt x="3586" y="-219"/>
                    <a:pt x="4522" y="3497"/>
                    <a:pt x="4938" y="4781"/>
                  </a:cubicBezTo>
                  <a:cubicBezTo>
                    <a:pt x="5354" y="6065"/>
                    <a:pt x="5171" y="6970"/>
                    <a:pt x="5511" y="7712"/>
                  </a:cubicBezTo>
                  <a:cubicBezTo>
                    <a:pt x="5851" y="8454"/>
                    <a:pt x="6454" y="8949"/>
                    <a:pt x="6980" y="9232"/>
                  </a:cubicBezTo>
                  <a:cubicBezTo>
                    <a:pt x="7506" y="9515"/>
                    <a:pt x="8101" y="9158"/>
                    <a:pt x="8668" y="9409"/>
                  </a:cubicBezTo>
                  <a:cubicBezTo>
                    <a:pt x="9216" y="10307"/>
                    <a:pt x="9589" y="9296"/>
                    <a:pt x="10000" y="10000"/>
                  </a:cubicBezTo>
                </a:path>
              </a:pathLst>
            </a:custGeom>
            <a:noFill/>
            <a:ln w="38100" cap="flat" cmpd="sng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</p:grpSp>
      <p:grpSp>
        <p:nvGrpSpPr>
          <p:cNvPr id="65" name="Group 49">
            <a:extLst>
              <a:ext uri="{FF2B5EF4-FFF2-40B4-BE49-F238E27FC236}">
                <a16:creationId xmlns:a16="http://schemas.microsoft.com/office/drawing/2014/main" id="{AC6E2B0F-094D-4F9A-AE62-D208C9DBC246}"/>
              </a:ext>
            </a:extLst>
          </p:cNvPr>
          <p:cNvGrpSpPr>
            <a:grpSpLocks/>
          </p:cNvGrpSpPr>
          <p:nvPr/>
        </p:nvGrpSpPr>
        <p:grpSpPr bwMode="auto">
          <a:xfrm>
            <a:off x="6034097" y="2792933"/>
            <a:ext cx="685800" cy="609600"/>
            <a:chOff x="2640" y="2304"/>
            <a:chExt cx="432" cy="384"/>
          </a:xfrm>
        </p:grpSpPr>
        <p:sp>
          <p:nvSpPr>
            <p:cNvPr id="66" name="Line 41">
              <a:extLst>
                <a:ext uri="{FF2B5EF4-FFF2-40B4-BE49-F238E27FC236}">
                  <a16:creationId xmlns:a16="http://schemas.microsoft.com/office/drawing/2014/main" id="{37F21C78-8AF8-4B12-8275-83CB3B352A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2" y="2304"/>
              <a:ext cx="0" cy="96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  <p:sp>
          <p:nvSpPr>
            <p:cNvPr id="67" name="Line 42">
              <a:extLst>
                <a:ext uri="{FF2B5EF4-FFF2-40B4-BE49-F238E27FC236}">
                  <a16:creationId xmlns:a16="http://schemas.microsoft.com/office/drawing/2014/main" id="{666BD36C-29D6-4501-8A3D-BAE6FD7D2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32" y="2496"/>
              <a:ext cx="0" cy="192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en-CA"/>
            </a:p>
          </p:txBody>
        </p:sp>
        <p:sp>
          <p:nvSpPr>
            <p:cNvPr id="68" name="Text Box 43">
              <a:extLst>
                <a:ext uri="{FF2B5EF4-FFF2-40B4-BE49-F238E27FC236}">
                  <a16:creationId xmlns:a16="http://schemas.microsoft.com/office/drawing/2014/main" id="{04A1A3E7-EECD-4CF8-8039-A69E80432B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352"/>
              <a:ext cx="432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400" b="1"/>
                <a:t> Time</a:t>
              </a:r>
              <a:endParaRPr lang="en-CA" sz="1400" b="1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3A57FB0-EF32-4336-918E-7C004A1FA563}"/>
              </a:ext>
            </a:extLst>
          </p:cNvPr>
          <p:cNvGrpSpPr>
            <a:grpSpLocks/>
          </p:cNvGrpSpPr>
          <p:nvPr/>
        </p:nvGrpSpPr>
        <p:grpSpPr bwMode="auto">
          <a:xfrm>
            <a:off x="6011845" y="2792933"/>
            <a:ext cx="685800" cy="1212445"/>
            <a:chOff x="2638" y="2304"/>
            <a:chExt cx="432" cy="384"/>
          </a:xfrm>
        </p:grpSpPr>
        <p:sp>
          <p:nvSpPr>
            <p:cNvPr id="70" name="Line 41">
              <a:extLst>
                <a:ext uri="{FF2B5EF4-FFF2-40B4-BE49-F238E27FC236}">
                  <a16:creationId xmlns:a16="http://schemas.microsoft.com/office/drawing/2014/main" id="{7BAE148E-1FCD-45F9-B341-E2CF077950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2" y="2304"/>
              <a:ext cx="0" cy="96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CA"/>
            </a:p>
          </p:txBody>
        </p:sp>
        <p:sp>
          <p:nvSpPr>
            <p:cNvPr id="71" name="Line 42">
              <a:extLst>
                <a:ext uri="{FF2B5EF4-FFF2-40B4-BE49-F238E27FC236}">
                  <a16:creationId xmlns:a16="http://schemas.microsoft.com/office/drawing/2014/main" id="{7411253D-7706-45A1-B50C-E192203856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32" y="2496"/>
              <a:ext cx="0" cy="192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en-CA"/>
            </a:p>
          </p:txBody>
        </p:sp>
        <p:sp>
          <p:nvSpPr>
            <p:cNvPr id="72" name="Text Box 43">
              <a:extLst>
                <a:ext uri="{FF2B5EF4-FFF2-40B4-BE49-F238E27FC236}">
                  <a16:creationId xmlns:a16="http://schemas.microsoft.com/office/drawing/2014/main" id="{F581DA50-95A5-4281-BA1E-6CE7075BED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38" y="2394"/>
              <a:ext cx="432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400" b="1" dirty="0"/>
                <a:t> Time</a:t>
              </a:r>
              <a:endParaRPr lang="en-CA" sz="1400" b="1" dirty="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21CEF5AF-52CB-4C7B-96FF-D46BD1ACF85E}"/>
              </a:ext>
            </a:extLst>
          </p:cNvPr>
          <p:cNvSpPr txBox="1"/>
          <p:nvPr/>
        </p:nvSpPr>
        <p:spPr>
          <a:xfrm>
            <a:off x="844953" y="5839428"/>
            <a:ext cx="10752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By specializing, species use a smaller spectrum of available resources… so they have to compromise either their size or their abundance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15200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104518"/>
            <a:ext cx="12192000" cy="48027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Evolutionary forces: ecological forces</a:t>
            </a:r>
            <a:endParaRPr lang="en-CA" sz="28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82544" y="669554"/>
            <a:ext cx="4869712" cy="48027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Competition: Soule 1966 classic work</a:t>
            </a:r>
            <a:endParaRPr lang="en-CA" sz="24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78" y="1494317"/>
            <a:ext cx="314325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4699180" y="3198407"/>
            <a:ext cx="5266628" cy="3686175"/>
            <a:chOff x="3175180" y="3198406"/>
            <a:chExt cx="5266628" cy="3686175"/>
          </a:xfrm>
        </p:grpSpPr>
        <p:pic>
          <p:nvPicPr>
            <p:cNvPr id="921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958" y="3198406"/>
              <a:ext cx="3752850" cy="3686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eform 8"/>
            <p:cNvSpPr/>
            <p:nvPr/>
          </p:nvSpPr>
          <p:spPr>
            <a:xfrm>
              <a:off x="3175180" y="4178521"/>
              <a:ext cx="1641370" cy="774000"/>
            </a:xfrm>
            <a:custGeom>
              <a:avLst/>
              <a:gdLst>
                <a:gd name="connsiteX0" fmla="*/ 34237 w 938005"/>
                <a:gd name="connsiteY0" fmla="*/ 0 h 1722475"/>
                <a:gd name="connsiteX1" fmla="*/ 108665 w 938005"/>
                <a:gd name="connsiteY1" fmla="*/ 1052623 h 1722475"/>
                <a:gd name="connsiteX2" fmla="*/ 938005 w 938005"/>
                <a:gd name="connsiteY2" fmla="*/ 1722475 h 1722475"/>
                <a:gd name="connsiteX0" fmla="*/ 4086 w 907854"/>
                <a:gd name="connsiteY0" fmla="*/ 0 h 1722475"/>
                <a:gd name="connsiteX1" fmla="*/ 353674 w 907854"/>
                <a:gd name="connsiteY1" fmla="*/ 1336567 h 1722475"/>
                <a:gd name="connsiteX2" fmla="*/ 907854 w 907854"/>
                <a:gd name="connsiteY2" fmla="*/ 1722475 h 1722475"/>
                <a:gd name="connsiteX0" fmla="*/ 0 w 903768"/>
                <a:gd name="connsiteY0" fmla="*/ 0 h 1722475"/>
                <a:gd name="connsiteX1" fmla="*/ 349588 w 903768"/>
                <a:gd name="connsiteY1" fmla="*/ 1336567 h 1722475"/>
                <a:gd name="connsiteX2" fmla="*/ 903768 w 903768"/>
                <a:gd name="connsiteY2" fmla="*/ 1722475 h 17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3768" h="1722475">
                  <a:moveTo>
                    <a:pt x="0" y="0"/>
                  </a:moveTo>
                  <a:cubicBezTo>
                    <a:pt x="55571" y="477419"/>
                    <a:pt x="198960" y="1049488"/>
                    <a:pt x="349588" y="1336567"/>
                  </a:cubicBezTo>
                  <a:cubicBezTo>
                    <a:pt x="500216" y="1623646"/>
                    <a:pt x="564412" y="1531088"/>
                    <a:pt x="903768" y="1722475"/>
                  </a:cubicBezTo>
                </a:path>
              </a:pathLst>
            </a:custGeom>
            <a:noFill/>
            <a:ln w="7620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0" name="Title 1"/>
          <p:cNvSpPr txBox="1">
            <a:spLocks/>
          </p:cNvSpPr>
          <p:nvPr/>
        </p:nvSpPr>
        <p:spPr>
          <a:xfrm>
            <a:off x="8418109" y="3800022"/>
            <a:ext cx="1193945" cy="6932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Smaller is better…</a:t>
            </a:r>
            <a:endParaRPr lang="en-CA" sz="2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847" y="1219276"/>
            <a:ext cx="2679405" cy="1869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375577" y="4480384"/>
            <a:ext cx="1193945" cy="9442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…or rather smaller is forced</a:t>
            </a:r>
            <a:endParaRPr lang="en-CA" sz="2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670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1108</Words>
  <Application>Microsoft Office PowerPoint</Application>
  <PresentationFormat>Widescreen</PresentationFormat>
  <Paragraphs>152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Office Theme</vt:lpstr>
      <vt:lpstr>BODY SIZE : Processes</vt:lpstr>
      <vt:lpstr>PowerPoint Presentation</vt:lpstr>
      <vt:lpstr>PowerPoint Presentation</vt:lpstr>
      <vt:lpstr>PowerPoint Presentation</vt:lpstr>
      <vt:lpstr>Evolutionary forces: resource availability</vt:lpstr>
      <vt:lpstr>Evolutionary forces: resource availability evidence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SIZE</dc:title>
  <dc:creator>Camilo Mora</dc:creator>
  <cp:lastModifiedBy>Camilo</cp:lastModifiedBy>
  <cp:revision>73</cp:revision>
  <dcterms:created xsi:type="dcterms:W3CDTF">2011-11-28T18:39:09Z</dcterms:created>
  <dcterms:modified xsi:type="dcterms:W3CDTF">2022-01-17T23:08:08Z</dcterms:modified>
</cp:coreProperties>
</file>

<file path=docProps/thumbnail.jpeg>
</file>